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353" r:id="rId2"/>
    <p:sldId id="260" r:id="rId3"/>
    <p:sldId id="328" r:id="rId4"/>
    <p:sldId id="272" r:id="rId5"/>
    <p:sldId id="342" r:id="rId6"/>
    <p:sldId id="343" r:id="rId7"/>
    <p:sldId id="329" r:id="rId8"/>
    <p:sldId id="344" r:id="rId9"/>
    <p:sldId id="345" r:id="rId10"/>
    <p:sldId id="346" r:id="rId11"/>
    <p:sldId id="335" r:id="rId12"/>
    <p:sldId id="347" r:id="rId13"/>
    <p:sldId id="348" r:id="rId14"/>
    <p:sldId id="349" r:id="rId15"/>
    <p:sldId id="350" r:id="rId16"/>
    <p:sldId id="351" r:id="rId17"/>
    <p:sldId id="352" r:id="rId18"/>
    <p:sldId id="319" r:id="rId19"/>
    <p:sldId id="320"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00"/>
    <a:srgbClr val="FFCC00"/>
    <a:srgbClr val="0000FF"/>
    <a:srgbClr val="000099"/>
    <a:srgbClr val="006600"/>
    <a:srgbClr val="CC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99" autoAdjust="0"/>
    <p:restoredTop sz="94660"/>
  </p:normalViewPr>
  <p:slideViewPr>
    <p:cSldViewPr>
      <p:cViewPr>
        <p:scale>
          <a:sx n="76" d="100"/>
          <a:sy n="76" d="100"/>
        </p:scale>
        <p:origin x="-2634" y="-84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656C4EB5-3C36-4AB0-85B7-E4B5B7B8E87E}" type="datetimeFigureOut">
              <a:rPr lang="en-US"/>
              <a:pPr>
                <a:defRPr/>
              </a:pPr>
              <a:t>11/25/2021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92C4D09-4FBC-4541-B040-141A886A5C3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84B3D02-5551-4F81-82CD-DFA6FE3B8ACB}" type="datetimeFigureOut">
              <a:rPr lang="en-US"/>
              <a:pPr>
                <a:defRPr/>
              </a:pPr>
              <a:t>11/25/2021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BC4E75F-6C55-4FF3-BC8C-497CFE5B988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FDEF518-BF4A-46CD-AD98-C1F016D3A51B}" type="datetimeFigureOut">
              <a:rPr lang="en-US"/>
              <a:pPr>
                <a:defRPr/>
              </a:pPr>
              <a:t>11/25/2021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5DD93B9-DEB2-426F-B233-1E5466070E0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921B90B-FEC2-4B34-A80C-0E9AFEC5CC8E}" type="datetimeFigureOut">
              <a:rPr lang="en-US"/>
              <a:pPr>
                <a:defRPr/>
              </a:pPr>
              <a:t>11/25/2021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3E2AAF8-477D-4352-9072-EB3824958D9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F018A86-8958-48F4-A8D4-485BA2F97BF8}" type="datetimeFigureOut">
              <a:rPr lang="en-US"/>
              <a:pPr>
                <a:defRPr/>
              </a:pPr>
              <a:t>11/25/2021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81A9B14-9736-44AD-B08D-BB899D293E1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42636856-A743-4B22-B045-A75818F97086}" type="datetimeFigureOut">
              <a:rPr lang="en-US"/>
              <a:pPr>
                <a:defRPr/>
              </a:pPr>
              <a:t>11/25/2021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CD995D9-AC5E-48EF-8505-32854472523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6C9EF6D8-DBB1-4886-BA92-F721935371B3}" type="datetimeFigureOut">
              <a:rPr lang="en-US"/>
              <a:pPr>
                <a:defRPr/>
              </a:pPr>
              <a:t>11/25/2021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4C7DF97-C5CF-433A-BDFE-5436FC6C794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B3925941-B8CE-44A0-A42A-154FBAEA5C88}" type="datetimeFigureOut">
              <a:rPr lang="en-US"/>
              <a:pPr>
                <a:defRPr/>
              </a:pPr>
              <a:t>11/25/2021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2C6635C5-2744-4182-9EFB-F8435C93A96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5701CDF-3914-4E75-9332-9209737B2779}" type="datetimeFigureOut">
              <a:rPr lang="en-US"/>
              <a:pPr>
                <a:defRPr/>
              </a:pPr>
              <a:t>11/25/2021</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0221EE8A-8B65-468B-88D7-3DC0BB8D46A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09494E2-3F7A-4DED-90BC-6996DA831B7E}" type="datetimeFigureOut">
              <a:rPr lang="en-US"/>
              <a:pPr>
                <a:defRPr/>
              </a:pPr>
              <a:t>11/25/2021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B296B1C-62FB-4FCA-BC04-2BE1FA2CBB6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5AFDC11-3378-4B47-B399-FB2A67E9479B}" type="datetimeFigureOut">
              <a:rPr lang="en-US"/>
              <a:pPr>
                <a:defRPr/>
              </a:pPr>
              <a:t>11/25/2021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1F7FF5A-D4A4-4614-AB47-7FA41067344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39A715F-2806-4CE0-81E5-95714BA8A10C}" type="datetimeFigureOut">
              <a:rPr lang="en-US"/>
              <a:pPr>
                <a:defRPr/>
              </a:pPr>
              <a:t>11/25/2021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2238C195-AF3C-4992-9EC3-7F76EC2F6B8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3" r:id="rId1"/>
    <p:sldLayoutId id="2147483682" r:id="rId2"/>
    <p:sldLayoutId id="2147483681" r:id="rId3"/>
    <p:sldLayoutId id="2147483680" r:id="rId4"/>
    <p:sldLayoutId id="2147483679" r:id="rId5"/>
    <p:sldLayoutId id="2147483678" r:id="rId6"/>
    <p:sldLayoutId id="2147483677" r:id="rId7"/>
    <p:sldLayoutId id="2147483676" r:id="rId8"/>
    <p:sldLayoutId id="2147483675" r:id="rId9"/>
    <p:sldLayoutId id="2147483674" r:id="rId10"/>
    <p:sldLayoutId id="214748367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slideLayout" Target="../slideLayouts/slideLayout1.xml"/><Relationship Id="rId1" Type="http://schemas.openxmlformats.org/officeDocument/2006/relationships/audio" Target="file:///F:\TAI%20LIEU-HAI\GIAO%20AN%20-%20HAI\2015-2016\GIAO%20AN%20-%202015-2016\HO%20SO%20HOI%20GIANG%20-%20DAY%20H&#7884;C%20TICH%20HOP%20(2015-2016)\HO%20SO%20DAY%20H&#7884;C%20THEO%20CHU%20DE%20TICH%20HOP\THONG%20TIN%20VE%20NGAY%20TRAI%20DAT%20N&#258;M%202000\THONG%20TIN%20VE%20NGAY%20TRAI%20DAT%20N&#258;M%202000\H&#227;y%20Gi&#7919;%20H&#224;nh%20Tinh%20Xanh.mp3" TargetMode="External"/><Relationship Id="rId5" Type="http://schemas.openxmlformats.org/officeDocument/2006/relationships/image" Target="../media/image3.png"/><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ChangeArrowheads="1"/>
          </p:cNvSpPr>
          <p:nvPr/>
        </p:nvSpPr>
        <p:spPr bwMode="auto">
          <a:xfrm>
            <a:off x="2667000" y="0"/>
            <a:ext cx="6477000" cy="6858000"/>
          </a:xfrm>
          <a:prstGeom prst="rect">
            <a:avLst/>
          </a:prstGeom>
          <a:gradFill rotWithShape="1">
            <a:gsLst>
              <a:gs pos="0">
                <a:schemeClr val="accent1"/>
              </a:gs>
              <a:gs pos="50000">
                <a:schemeClr val="bg1"/>
              </a:gs>
              <a:gs pos="100000">
                <a:schemeClr val="accent1"/>
              </a:gs>
            </a:gsLst>
            <a:lin ang="5400000" scaled="1"/>
          </a:gradFill>
          <a:ln w="9525">
            <a:noFill/>
            <a:miter lim="800000"/>
            <a:headEnd/>
            <a:tailEnd/>
          </a:ln>
          <a:effectLst/>
        </p:spPr>
        <p:txBody>
          <a:bodyPr wrap="none" anchor="ctr"/>
          <a:lstStyle/>
          <a:p>
            <a:pPr algn="ctr">
              <a:defRPr/>
            </a:pPr>
            <a:endParaRPr lang="vi-VN">
              <a:latin typeface="Times New Roman" pitchFamily="18" charset="0"/>
              <a:cs typeface="+mn-cs"/>
            </a:endParaRPr>
          </a:p>
        </p:txBody>
      </p:sp>
      <p:sp>
        <p:nvSpPr>
          <p:cNvPr id="50179" name="WordArt 3"/>
          <p:cNvSpPr>
            <a:spLocks noChangeArrowheads="1" noChangeShapeType="1" noTextEdit="1"/>
          </p:cNvSpPr>
          <p:nvPr/>
        </p:nvSpPr>
        <p:spPr bwMode="auto">
          <a:xfrm>
            <a:off x="228600" y="533400"/>
            <a:ext cx="8686800" cy="1600200"/>
          </a:xfrm>
          <a:prstGeom prst="rect">
            <a:avLst/>
          </a:prstGeom>
        </p:spPr>
        <p:txBody>
          <a:bodyPr wrap="none" fromWordArt="1">
            <a:prstTxWarp prst="textCanUp">
              <a:avLst>
                <a:gd name="adj" fmla="val 85713"/>
              </a:avLst>
            </a:prstTxWarp>
          </a:bodyPr>
          <a:lstStyle/>
          <a:p>
            <a:pPr algn="ctr"/>
            <a:r>
              <a:rPr lang="en-US" sz="2800" kern="10">
                <a:ln w="12700">
                  <a:solidFill>
                    <a:srgbClr val="800080"/>
                  </a:solidFill>
                  <a:round/>
                  <a:headEnd/>
                  <a:tailEnd/>
                </a:ln>
                <a:gradFill rotWithShape="1">
                  <a:gsLst>
                    <a:gs pos="0">
                      <a:srgbClr val="520402"/>
                    </a:gs>
                    <a:gs pos="100000">
                      <a:srgbClr val="FFCC00"/>
                    </a:gs>
                  </a:gsLst>
                  <a:lin ang="5400000" scaled="1"/>
                </a:gradFill>
                <a:effectLst>
                  <a:outerShdw dist="35921" dir="2700000" sy="50000" rotWithShape="0">
                    <a:srgbClr val="875B0D">
                      <a:alpha val="70000"/>
                    </a:srgbClr>
                  </a:outerShdw>
                </a:effectLst>
                <a:latin typeface="Times New Roman"/>
                <a:cs typeface="Times New Roman"/>
              </a:rPr>
              <a:t> Chào mừng quý thầy cô giáo về dự giờ lớp 8C </a:t>
            </a:r>
          </a:p>
        </p:txBody>
      </p:sp>
      <p:sp>
        <p:nvSpPr>
          <p:cNvPr id="13315" name="WordArt 4"/>
          <p:cNvSpPr>
            <a:spLocks noChangeArrowheads="1" noChangeShapeType="1" noTextEdit="1"/>
          </p:cNvSpPr>
          <p:nvPr/>
        </p:nvSpPr>
        <p:spPr bwMode="auto">
          <a:xfrm>
            <a:off x="381000" y="3276600"/>
            <a:ext cx="2057400" cy="838200"/>
          </a:xfrm>
          <a:prstGeom prst="rect">
            <a:avLst/>
          </a:prstGeom>
        </p:spPr>
        <p:txBody>
          <a:bodyPr wrap="none" fromWordArt="1">
            <a:prstTxWarp prst="textPlain">
              <a:avLst>
                <a:gd name="adj" fmla="val 50000"/>
              </a:avLst>
            </a:prstTxWarp>
            <a:scene3d>
              <a:camera prst="legacyPerspectiveBottomRight">
                <a:rot lat="0" lon="21239996" rev="0"/>
              </a:camera>
              <a:lightRig rig="legacyHarsh3" dir="l"/>
            </a:scene3d>
            <a:sp3d extrusionH="430200" prstMaterial="legacyMatte">
              <a:extrusionClr>
                <a:srgbClr val="C0C0C0"/>
              </a:extrusionClr>
            </a:sp3d>
          </a:bodyPr>
          <a:lstStyle/>
          <a:p>
            <a:pPr algn="ctr"/>
            <a:r>
              <a:rPr lang="en-US" sz="3600" kern="10">
                <a:ln w="9525">
                  <a:round/>
                  <a:headEnd/>
                  <a:tailEnd/>
                </a:ln>
                <a:solidFill>
                  <a:srgbClr val="FFFF00"/>
                </a:solidFill>
                <a:latin typeface="Times New Roman"/>
                <a:cs typeface="Times New Roman"/>
              </a:rPr>
              <a:t>Môn</a:t>
            </a:r>
          </a:p>
        </p:txBody>
      </p:sp>
      <p:pic>
        <p:nvPicPr>
          <p:cNvPr id="13316" name="Picture 7" descr="POINSET2"/>
          <p:cNvPicPr>
            <a:picLocks noChangeAspect="1" noChangeArrowheads="1"/>
          </p:cNvPicPr>
          <p:nvPr/>
        </p:nvPicPr>
        <p:blipFill>
          <a:blip r:embed="rId3"/>
          <a:srcRect/>
          <a:stretch>
            <a:fillRect/>
          </a:stretch>
        </p:blipFill>
        <p:spPr bwMode="auto">
          <a:xfrm rot="-5400000">
            <a:off x="153194" y="3352006"/>
            <a:ext cx="3352800" cy="3201988"/>
          </a:xfrm>
          <a:prstGeom prst="rect">
            <a:avLst/>
          </a:prstGeom>
          <a:noFill/>
          <a:ln w="9525">
            <a:noFill/>
            <a:miter lim="800000"/>
            <a:headEnd/>
            <a:tailEnd/>
          </a:ln>
        </p:spPr>
      </p:pic>
      <p:sp>
        <p:nvSpPr>
          <p:cNvPr id="13317" name="WordArt 6" descr="70%"/>
          <p:cNvSpPr>
            <a:spLocks noChangeArrowheads="1" noChangeShapeType="1" noTextEdit="1"/>
          </p:cNvSpPr>
          <p:nvPr/>
        </p:nvSpPr>
        <p:spPr bwMode="auto">
          <a:xfrm>
            <a:off x="3276600" y="2743200"/>
            <a:ext cx="4962525" cy="2362200"/>
          </a:xfrm>
          <a:prstGeom prst="rect">
            <a:avLst/>
          </a:prstGeom>
        </p:spPr>
        <p:txBody>
          <a:bodyPr wrap="none" fromWordArt="1">
            <a:prstTxWarp prst="textInflateTop">
              <a:avLst>
                <a:gd name="adj" fmla="val 31917"/>
              </a:avLst>
            </a:prstTxWarp>
          </a:bodyPr>
          <a:lstStyle/>
          <a:p>
            <a:pPr algn="ctr"/>
            <a:r>
              <a:rPr lang="vi-VN" sz="8000" b="1" kern="10" spc="-800" dirty="0">
                <a:ln w="12700">
                  <a:solidFill>
                    <a:srgbClr val="FF0000"/>
                  </a:solidFill>
                  <a:round/>
                  <a:headEnd/>
                  <a:tailEnd/>
                </a:ln>
                <a:pattFill prst="pct70">
                  <a:fgClr>
                    <a:srgbClr val="808000"/>
                  </a:fgClr>
                  <a:bgClr>
                    <a:srgbClr val="800080"/>
                  </a:bgClr>
                </a:pattFill>
                <a:effectLst>
                  <a:outerShdw dist="125724" dir="18900000" algn="ctr" rotWithShape="0">
                    <a:srgbClr val="000099"/>
                  </a:outerShdw>
                </a:effectLst>
                <a:latin typeface="Times New Roman"/>
                <a:cs typeface="Times New Roman"/>
              </a:rPr>
              <a:t>Ngữ Văn 8</a:t>
            </a:r>
            <a:endParaRPr lang="en-US" sz="8000" b="1" kern="10" spc="-800" dirty="0">
              <a:ln w="12700">
                <a:solidFill>
                  <a:srgbClr val="FF0000"/>
                </a:solidFill>
                <a:round/>
                <a:headEnd/>
                <a:tailEnd/>
              </a:ln>
              <a:pattFill prst="pct70">
                <a:fgClr>
                  <a:srgbClr val="808000"/>
                </a:fgClr>
                <a:bgClr>
                  <a:srgbClr val="800080"/>
                </a:bgClr>
              </a:pattFill>
              <a:effectLst>
                <a:outerShdw dist="125724" dir="18900000" algn="ctr" rotWithShape="0">
                  <a:srgbClr val="000099"/>
                </a:outerShdw>
              </a:effectLst>
              <a:latin typeface="Times New Roman"/>
              <a:cs typeface="Times New Roman"/>
            </a:endParaRPr>
          </a:p>
        </p:txBody>
      </p:sp>
      <p:pic>
        <p:nvPicPr>
          <p:cNvPr id="13318" name="Picture 7" descr="blumen-pflanzen129"/>
          <p:cNvPicPr>
            <a:picLocks noChangeAspect="1" noChangeArrowheads="1" noCrop="1"/>
          </p:cNvPicPr>
          <p:nvPr/>
        </p:nvPicPr>
        <p:blipFill>
          <a:blip r:embed="rId4"/>
          <a:srcRect/>
          <a:stretch>
            <a:fillRect/>
          </a:stretch>
        </p:blipFill>
        <p:spPr bwMode="auto">
          <a:xfrm>
            <a:off x="7467600" y="5257800"/>
            <a:ext cx="838200" cy="771525"/>
          </a:xfrm>
          <a:prstGeom prst="rect">
            <a:avLst/>
          </a:prstGeom>
          <a:noFill/>
          <a:ln w="9525">
            <a:noFill/>
            <a:miter lim="800000"/>
            <a:headEnd/>
            <a:tailEnd/>
          </a:ln>
        </p:spPr>
      </p:pic>
      <p:pic>
        <p:nvPicPr>
          <p:cNvPr id="13319" name="Picture 7" descr="blumen-pflanzen129"/>
          <p:cNvPicPr>
            <a:picLocks noChangeAspect="1" noChangeArrowheads="1" noCrop="1"/>
          </p:cNvPicPr>
          <p:nvPr/>
        </p:nvPicPr>
        <p:blipFill>
          <a:blip r:embed="rId4"/>
          <a:srcRect/>
          <a:stretch>
            <a:fillRect/>
          </a:stretch>
        </p:blipFill>
        <p:spPr bwMode="auto">
          <a:xfrm>
            <a:off x="7848600" y="5791200"/>
            <a:ext cx="1295400" cy="1066800"/>
          </a:xfrm>
          <a:prstGeom prst="rect">
            <a:avLst/>
          </a:prstGeom>
          <a:noFill/>
          <a:ln w="9525">
            <a:noFill/>
            <a:miter lim="800000"/>
            <a:headEnd/>
            <a:tailEnd/>
          </a:ln>
        </p:spPr>
      </p:pic>
      <p:pic>
        <p:nvPicPr>
          <p:cNvPr id="13320" name="Picture 7" descr="blumen-pflanzen129"/>
          <p:cNvPicPr>
            <a:picLocks noChangeAspect="1" noChangeArrowheads="1" noCrop="1"/>
          </p:cNvPicPr>
          <p:nvPr/>
        </p:nvPicPr>
        <p:blipFill>
          <a:blip r:embed="rId4"/>
          <a:srcRect/>
          <a:stretch>
            <a:fillRect/>
          </a:stretch>
        </p:blipFill>
        <p:spPr bwMode="auto">
          <a:xfrm>
            <a:off x="8305800" y="5105400"/>
            <a:ext cx="685800" cy="685800"/>
          </a:xfrm>
          <a:prstGeom prst="rect">
            <a:avLst/>
          </a:prstGeom>
          <a:noFill/>
          <a:ln w="9525">
            <a:noFill/>
            <a:miter lim="800000"/>
            <a:headEnd/>
            <a:tailEnd/>
          </a:ln>
        </p:spPr>
      </p:pic>
      <p:sp>
        <p:nvSpPr>
          <p:cNvPr id="13321" name="WordArt 10"/>
          <p:cNvSpPr>
            <a:spLocks noChangeArrowheads="1" noChangeShapeType="1" noTextEdit="1"/>
          </p:cNvSpPr>
          <p:nvPr/>
        </p:nvSpPr>
        <p:spPr bwMode="auto">
          <a:xfrm>
            <a:off x="3352800" y="5943600"/>
            <a:ext cx="4191000" cy="619125"/>
          </a:xfrm>
          <a:prstGeom prst="rect">
            <a:avLst/>
          </a:prstGeom>
        </p:spPr>
        <p:txBody>
          <a:bodyPr wrap="none" fromWordArt="1">
            <a:prstTxWarp prst="textPlain">
              <a:avLst>
                <a:gd name="adj" fmla="val 50000"/>
              </a:avLst>
            </a:prstTxWarp>
          </a:bodyPr>
          <a:lstStyle/>
          <a:p>
            <a:pPr algn="ctr"/>
            <a:r>
              <a:rPr lang="en-US" sz="4800" b="1" kern="10" dirty="0">
                <a:ln w="19050">
                  <a:solidFill>
                    <a:srgbClr val="99CCFF"/>
                  </a:solidFill>
                  <a:round/>
                  <a:headEnd/>
                  <a:tailEnd/>
                </a:ln>
                <a:gradFill rotWithShape="1">
                  <a:gsLst>
                    <a:gs pos="0">
                      <a:srgbClr val="0066CC"/>
                    </a:gs>
                    <a:gs pos="100000">
                      <a:srgbClr val="FF00FF"/>
                    </a:gs>
                  </a:gsLst>
                  <a:lin ang="5400000" scaled="1"/>
                </a:gradFill>
                <a:effectLst>
                  <a:outerShdw dist="35921" dir="2700000" algn="ctr" rotWithShape="0">
                    <a:srgbClr val="990000"/>
                  </a:outerShdw>
                </a:effectLst>
                <a:latin typeface="Times New Roman"/>
                <a:cs typeface="Times New Roman"/>
              </a:rPr>
              <a:t> </a:t>
            </a:r>
            <a:r>
              <a:rPr lang="en-US" sz="4800" b="1" kern="10">
                <a:ln w="19050">
                  <a:solidFill>
                    <a:srgbClr val="99CCFF"/>
                  </a:solidFill>
                  <a:round/>
                  <a:headEnd/>
                  <a:tailEnd/>
                </a:ln>
                <a:gradFill rotWithShape="1">
                  <a:gsLst>
                    <a:gs pos="0">
                      <a:srgbClr val="0066CC"/>
                    </a:gs>
                    <a:gs pos="100000">
                      <a:srgbClr val="FF00FF"/>
                    </a:gs>
                  </a:gsLst>
                  <a:lin ang="5400000" scaled="1"/>
                </a:gradFill>
                <a:effectLst>
                  <a:outerShdw dist="35921" dir="2700000" algn="ctr" rotWithShape="0">
                    <a:srgbClr val="990000"/>
                  </a:outerShdw>
                </a:effectLst>
                <a:latin typeface="Times New Roman"/>
                <a:cs typeface="Times New Roman"/>
              </a:rPr>
              <a:t>GV </a:t>
            </a:r>
            <a:r>
              <a:rPr lang="en-US" sz="4800" b="1" kern="10" smtClean="0">
                <a:ln w="19050">
                  <a:solidFill>
                    <a:srgbClr val="99CCFF"/>
                  </a:solidFill>
                  <a:round/>
                  <a:headEnd/>
                  <a:tailEnd/>
                </a:ln>
                <a:gradFill rotWithShape="1">
                  <a:gsLst>
                    <a:gs pos="0">
                      <a:srgbClr val="0066CC"/>
                    </a:gs>
                    <a:gs pos="100000">
                      <a:srgbClr val="FF00FF"/>
                    </a:gs>
                  </a:gsLst>
                  <a:lin ang="5400000" scaled="1"/>
                </a:gradFill>
                <a:effectLst>
                  <a:outerShdw dist="35921" dir="2700000" algn="ctr" rotWithShape="0">
                    <a:srgbClr val="990000"/>
                  </a:outerShdw>
                </a:effectLst>
                <a:latin typeface="Times New Roman"/>
                <a:cs typeface="Times New Roman"/>
              </a:rPr>
              <a:t>:Nguyễn Thị Bích Thảo</a:t>
            </a:r>
            <a:r>
              <a:rPr lang="en-US" sz="4800" b="1" kern="10" smtClean="0">
                <a:ln w="19050">
                  <a:solidFill>
                    <a:srgbClr val="99CCFF"/>
                  </a:solidFill>
                  <a:round/>
                  <a:headEnd/>
                  <a:tailEnd/>
                </a:ln>
                <a:gradFill rotWithShape="1">
                  <a:gsLst>
                    <a:gs pos="0">
                      <a:srgbClr val="0066CC"/>
                    </a:gs>
                    <a:gs pos="100000">
                      <a:srgbClr val="FF00FF"/>
                    </a:gs>
                  </a:gsLst>
                  <a:lin ang="5400000" scaled="1"/>
                </a:gradFill>
                <a:effectLst>
                  <a:outerShdw dist="35921" dir="2700000" algn="ctr" rotWithShape="0">
                    <a:srgbClr val="990000"/>
                  </a:outerShdw>
                </a:effectLst>
                <a:latin typeface="Times New Roman"/>
                <a:cs typeface="Times New Roman"/>
              </a:rPr>
              <a:t> </a:t>
            </a:r>
            <a:endParaRPr lang="en-US" sz="4800" b="1" kern="10" dirty="0">
              <a:ln w="19050">
                <a:solidFill>
                  <a:srgbClr val="99CCFF"/>
                </a:solidFill>
                <a:round/>
                <a:headEnd/>
                <a:tailEnd/>
              </a:ln>
              <a:gradFill rotWithShape="1">
                <a:gsLst>
                  <a:gs pos="0">
                    <a:srgbClr val="0066CC"/>
                  </a:gs>
                  <a:gs pos="100000">
                    <a:srgbClr val="FF00FF"/>
                  </a:gs>
                </a:gsLst>
                <a:lin ang="5400000" scaled="1"/>
              </a:gradFill>
              <a:effectLst>
                <a:outerShdw dist="35921" dir="2700000" algn="ctr" rotWithShape="0">
                  <a:srgbClr val="990000"/>
                </a:outerShdw>
              </a:effectLst>
              <a:latin typeface="Times New Roman"/>
              <a:cs typeface="Times New Roman"/>
            </a:endParaRPr>
          </a:p>
        </p:txBody>
      </p:sp>
      <p:pic>
        <p:nvPicPr>
          <p:cNvPr id="50187" name="Hãy Giữ Hành Tinh Xanh.mp3">
            <a:hlinkClick r:id="" action="ppaction://media"/>
          </p:cNvPr>
          <p:cNvPicPr>
            <a:picLocks noRot="1" noChangeAspect="1" noChangeArrowheads="1"/>
          </p:cNvPicPr>
          <p:nvPr>
            <a:audioFile r:link="rId1"/>
          </p:nvPr>
        </p:nvPicPr>
        <p:blipFill>
          <a:blip r:embed="rId5"/>
          <a:srcRect/>
          <a:stretch>
            <a:fillRect/>
          </a:stretch>
        </p:blipFill>
        <p:spPr bwMode="auto">
          <a:xfrm>
            <a:off x="1828800" y="4495800"/>
            <a:ext cx="685800" cy="838200"/>
          </a:xfrm>
          <a:prstGeom prst="rect">
            <a:avLst/>
          </a:prstGeom>
          <a:noFill/>
          <a:ln w="9525">
            <a:noFill/>
            <a:miter lim="800000"/>
            <a:headEnd/>
            <a:tailEnd/>
          </a:ln>
        </p:spPr>
      </p:pic>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withEffect">
                                  <p:stCondLst>
                                    <p:cond delay="0"/>
                                  </p:stCondLst>
                                  <p:childTnLst>
                                    <p:animRot by="21600000">
                                      <p:cBhvr>
                                        <p:cTn id="6" dur="2000" fill="hold"/>
                                        <p:tgtEl>
                                          <p:spTgt spid="50179"/>
                                        </p:tgtEl>
                                        <p:attrNameLst>
                                          <p:attrName>r</p:attrName>
                                        </p:attrNameLst>
                                      </p:cBhvr>
                                    </p:animRot>
                                  </p:childTnLst>
                                </p:cTn>
                              </p:par>
                            </p:childTnLst>
                          </p:cTn>
                        </p:par>
                        <p:par>
                          <p:cTn id="7" fill="hold">
                            <p:stCondLst>
                              <p:cond delay="2000"/>
                            </p:stCondLst>
                            <p:childTnLst>
                              <p:par>
                                <p:cTn id="8" presetID="1" presetClass="mediacall" presetSubtype="0" fill="hold" nodeType="afterEffect">
                                  <p:stCondLst>
                                    <p:cond delay="0"/>
                                  </p:stCondLst>
                                  <p:childTnLst>
                                    <p:cmd type="call" cmd="playFrom(0.0)">
                                      <p:cBhvr>
                                        <p:cTn id="9" dur="214400" fill="hold"/>
                                        <p:tgtEl>
                                          <p:spTgt spid="5018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10" fill="hold" display="0">
                  <p:stCondLst>
                    <p:cond delay="indefinite"/>
                  </p:stCondLst>
                  <p:endCondLst>
                    <p:cond evt="onNext" delay="0">
                      <p:tgtEl>
                        <p:sldTgt/>
                      </p:tgtEl>
                    </p:cond>
                    <p:cond evt="onPrev" delay="0">
                      <p:tgtEl>
                        <p:sldTgt/>
                      </p:tgtEl>
                    </p:cond>
                    <p:cond evt="onStopAudio" delay="0">
                      <p:tgtEl>
                        <p:sldTgt/>
                      </p:tgtEl>
                    </p:cond>
                  </p:endCondLst>
                </p:cTn>
                <p:tgtEl>
                  <p:spTgt spid="50187"/>
                </p:tgtEl>
              </p:cMediaNode>
            </p:audio>
          </p:childTnLst>
        </p:cTn>
      </p:par>
    </p:tnLst>
    <p:bldLst>
      <p:bldP spid="50179"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rot="5400000">
            <a:off x="655638" y="3886200"/>
            <a:ext cx="5945188"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530" name="Rectangle 5"/>
          <p:cNvSpPr>
            <a:spLocks noChangeArrowheads="1"/>
          </p:cNvSpPr>
          <p:nvPr/>
        </p:nvSpPr>
        <p:spPr bwMode="auto">
          <a:xfrm>
            <a:off x="0" y="0"/>
            <a:ext cx="9144000" cy="609600"/>
          </a:xfrm>
          <a:prstGeom prst="rect">
            <a:avLst/>
          </a:prstGeom>
          <a:solidFill>
            <a:schemeClr val="tx1"/>
          </a:solidFill>
          <a:ln w="57150" cmpd="thinThick">
            <a:pattFill prst="pct90">
              <a:fgClr>
                <a:srgbClr val="993300"/>
              </a:fgClr>
              <a:bgClr>
                <a:srgbClr val="FFFFFF"/>
              </a:bgClr>
            </a:pattFill>
            <a:miter lim="800000"/>
            <a:headEnd/>
            <a:tailEnd/>
          </a:ln>
        </p:spPr>
        <p:txBody>
          <a:bodyPr wrap="none" anchor="ctr"/>
          <a:lstStyle/>
          <a:p>
            <a:pPr algn="ctr" eaLnBrk="0" hangingPunct="0"/>
            <a:r>
              <a:rPr lang="en-US" sz="2800" b="1">
                <a:solidFill>
                  <a:srgbClr val="000099"/>
                </a:solidFill>
                <a:latin typeface=".VnTimeH" pitchFamily="34" charset="0"/>
              </a:rPr>
              <a:t> </a:t>
            </a:r>
          </a:p>
        </p:txBody>
      </p:sp>
      <p:sp>
        <p:nvSpPr>
          <p:cNvPr id="22531" name="Text Box 13"/>
          <p:cNvSpPr txBox="1">
            <a:spLocks noChangeArrowheads="1"/>
          </p:cNvSpPr>
          <p:nvPr/>
        </p:nvSpPr>
        <p:spPr bwMode="gray">
          <a:xfrm>
            <a:off x="0" y="76200"/>
            <a:ext cx="1308100" cy="400050"/>
          </a:xfrm>
          <a:prstGeom prst="rect">
            <a:avLst/>
          </a:prstGeom>
          <a:noFill/>
          <a:ln w="9525">
            <a:noFill/>
            <a:miter lim="800000"/>
            <a:headEnd/>
            <a:tailEnd/>
          </a:ln>
        </p:spPr>
        <p:txBody>
          <a:bodyPr wrap="none">
            <a:spAutoFit/>
          </a:bodyPr>
          <a:lstStyle/>
          <a:p>
            <a:pPr algn="ctr" eaLnBrk="0" hangingPunct="0"/>
            <a:r>
              <a:rPr lang="en-US" altLang="vi-VN" sz="2000" b="1">
                <a:solidFill>
                  <a:srgbClr val="FFFFFF"/>
                </a:solidFill>
                <a:latin typeface="Times New Roman" pitchFamily="18" charset="0"/>
                <a:cs typeface="Times New Roman" pitchFamily="18" charset="0"/>
              </a:rPr>
              <a:t>Ngữ văn 8</a:t>
            </a:r>
          </a:p>
        </p:txBody>
      </p:sp>
      <p:grpSp>
        <p:nvGrpSpPr>
          <p:cNvPr id="22532" name="Group 10"/>
          <p:cNvGrpSpPr>
            <a:grpSpLocks/>
          </p:cNvGrpSpPr>
          <p:nvPr/>
        </p:nvGrpSpPr>
        <p:grpSpPr bwMode="auto">
          <a:xfrm>
            <a:off x="76200" y="0"/>
            <a:ext cx="1204913" cy="628650"/>
            <a:chOff x="2016" y="1920"/>
            <a:chExt cx="1680" cy="1680"/>
          </a:xfrm>
        </p:grpSpPr>
        <p:sp>
          <p:nvSpPr>
            <p:cNvPr id="12" name="Oval 11"/>
            <p:cNvSpPr>
              <a:spLocks noChangeArrowheads="1"/>
            </p:cNvSpPr>
            <p:nvPr/>
          </p:nvSpPr>
          <p:spPr bwMode="gray">
            <a:xfrm>
              <a:off x="2016" y="1920"/>
              <a:ext cx="1680" cy="1680"/>
            </a:xfrm>
            <a:prstGeom prst="ellipse">
              <a:avLst/>
            </a:prstGeom>
            <a:gradFill rotWithShape="1">
              <a:gsLst>
                <a:gs pos="0">
                  <a:schemeClr val="accent2"/>
                </a:gs>
                <a:gs pos="100000">
                  <a:schemeClr val="accent2">
                    <a:gamma/>
                    <a:shade val="63529"/>
                    <a:invGamma/>
                  </a:schemeClr>
                </a:gs>
              </a:gsLst>
              <a:lin ang="5400000" scaled="1"/>
            </a:gradFill>
            <a:ln w="9525">
              <a:noFill/>
              <a:round/>
              <a:headEnd/>
              <a:tailEnd/>
            </a:ln>
            <a:effectLst/>
          </p:spPr>
          <p:txBody>
            <a:bodyPr wrap="none" anchor="ctr"/>
            <a:lstStyle/>
            <a:p>
              <a:pPr fontAlgn="auto">
                <a:spcBef>
                  <a:spcPts val="0"/>
                </a:spcBef>
                <a:spcAft>
                  <a:spcPts val="0"/>
                </a:spcAft>
                <a:defRPr/>
              </a:pPr>
              <a:endParaRPr lang="en-US">
                <a:latin typeface="+mn-lt"/>
                <a:cs typeface="+mn-cs"/>
              </a:endParaRPr>
            </a:p>
          </p:txBody>
        </p:sp>
        <p:sp>
          <p:nvSpPr>
            <p:cNvPr id="22550" name="Freeform 12"/>
            <p:cNvSpPr>
              <a:spLocks/>
            </p:cNvSpPr>
            <p:nvPr/>
          </p:nvSpPr>
          <p:spPr bwMode="gray">
            <a:xfrm>
              <a:off x="2208" y="1948"/>
              <a:ext cx="1296" cy="634"/>
            </a:xfrm>
            <a:custGeom>
              <a:avLst/>
              <a:gdLst>
                <a:gd name="T0" fmla="*/ 871 w 1321"/>
                <a:gd name="T1" fmla="*/ 35 h 712"/>
                <a:gd name="T2" fmla="*/ 882 w 1321"/>
                <a:gd name="T3" fmla="*/ 38 h 712"/>
                <a:gd name="T4" fmla="*/ 885 w 1321"/>
                <a:gd name="T5" fmla="*/ 42 h 712"/>
                <a:gd name="T6" fmla="*/ 880 w 1321"/>
                <a:gd name="T7" fmla="*/ 45 h 712"/>
                <a:gd name="T8" fmla="*/ 869 w 1321"/>
                <a:gd name="T9" fmla="*/ 48 h 712"/>
                <a:gd name="T10" fmla="*/ 852 w 1321"/>
                <a:gd name="T11" fmla="*/ 51 h 712"/>
                <a:gd name="T12" fmla="*/ 829 w 1321"/>
                <a:gd name="T13" fmla="*/ 53 h 712"/>
                <a:gd name="T14" fmla="*/ 801 w 1321"/>
                <a:gd name="T15" fmla="*/ 54 h 712"/>
                <a:gd name="T16" fmla="*/ 768 w 1321"/>
                <a:gd name="T17" fmla="*/ 57 h 712"/>
                <a:gd name="T18" fmla="*/ 731 w 1321"/>
                <a:gd name="T19" fmla="*/ 59 h 712"/>
                <a:gd name="T20" fmla="*/ 690 w 1321"/>
                <a:gd name="T21" fmla="*/ 60 h 712"/>
                <a:gd name="T22" fmla="*/ 648 w 1321"/>
                <a:gd name="T23" fmla="*/ 61 h 712"/>
                <a:gd name="T24" fmla="*/ 600 w 1321"/>
                <a:gd name="T25" fmla="*/ 61 h 712"/>
                <a:gd name="T26" fmla="*/ 552 w 1321"/>
                <a:gd name="T27" fmla="*/ 61 h 712"/>
                <a:gd name="T28" fmla="*/ 533 w 1321"/>
                <a:gd name="T29" fmla="*/ 62 h 712"/>
                <a:gd name="T30" fmla="*/ 319 w 1321"/>
                <a:gd name="T31" fmla="*/ 62 h 712"/>
                <a:gd name="T32" fmla="*/ 316 w 1321"/>
                <a:gd name="T33" fmla="*/ 62 h 712"/>
                <a:gd name="T34" fmla="*/ 274 w 1321"/>
                <a:gd name="T35" fmla="*/ 61 h 712"/>
                <a:gd name="T36" fmla="*/ 233 w 1321"/>
                <a:gd name="T37" fmla="*/ 61 h 712"/>
                <a:gd name="T38" fmla="*/ 195 w 1321"/>
                <a:gd name="T39" fmla="*/ 61 h 712"/>
                <a:gd name="T40" fmla="*/ 159 w 1321"/>
                <a:gd name="T41" fmla="*/ 60 h 712"/>
                <a:gd name="T42" fmla="*/ 125 w 1321"/>
                <a:gd name="T43" fmla="*/ 60 h 712"/>
                <a:gd name="T44" fmla="*/ 96 w 1321"/>
                <a:gd name="T45" fmla="*/ 58 h 712"/>
                <a:gd name="T46" fmla="*/ 69 w 1321"/>
                <a:gd name="T47" fmla="*/ 56 h 712"/>
                <a:gd name="T48" fmla="*/ 46 w 1321"/>
                <a:gd name="T49" fmla="*/ 54 h 712"/>
                <a:gd name="T50" fmla="*/ 26 w 1321"/>
                <a:gd name="T51" fmla="*/ 53 h 712"/>
                <a:gd name="T52" fmla="*/ 18 w 1321"/>
                <a:gd name="T53" fmla="*/ 51 h 712"/>
                <a:gd name="T54" fmla="*/ 6 w 1321"/>
                <a:gd name="T55" fmla="*/ 48 h 712"/>
                <a:gd name="T56" fmla="*/ 0 w 1321"/>
                <a:gd name="T57" fmla="*/ 46 h 712"/>
                <a:gd name="T58" fmla="*/ 0 w 1321"/>
                <a:gd name="T59" fmla="*/ 45 h 712"/>
                <a:gd name="T60" fmla="*/ 4 w 1321"/>
                <a:gd name="T61" fmla="*/ 42 h 712"/>
                <a:gd name="T62" fmla="*/ 16 w 1321"/>
                <a:gd name="T63" fmla="*/ 38 h 712"/>
                <a:gd name="T64" fmla="*/ 30 w 1321"/>
                <a:gd name="T65" fmla="*/ 33 h 712"/>
                <a:gd name="T66" fmla="*/ 65 w 1321"/>
                <a:gd name="T67" fmla="*/ 26 h 712"/>
                <a:gd name="T68" fmla="*/ 100 w 1321"/>
                <a:gd name="T69" fmla="*/ 20 h 712"/>
                <a:gd name="T70" fmla="*/ 136 w 1321"/>
                <a:gd name="T71" fmla="*/ 15 h 712"/>
                <a:gd name="T72" fmla="*/ 180 w 1321"/>
                <a:gd name="T73" fmla="*/ 11 h 712"/>
                <a:gd name="T74" fmla="*/ 229 w 1321"/>
                <a:gd name="T75" fmla="*/ 7 h 712"/>
                <a:gd name="T76" fmla="*/ 278 w 1321"/>
                <a:gd name="T77" fmla="*/ 4 h 712"/>
                <a:gd name="T78" fmla="*/ 333 w 1321"/>
                <a:gd name="T79" fmla="*/ 4 h 712"/>
                <a:gd name="T80" fmla="*/ 389 w 1321"/>
                <a:gd name="T81" fmla="*/ 4 h 712"/>
                <a:gd name="T82" fmla="*/ 447 w 1321"/>
                <a:gd name="T83" fmla="*/ 0 h 712"/>
                <a:gd name="T84" fmla="*/ 447 w 1321"/>
                <a:gd name="T85" fmla="*/ 0 h 712"/>
                <a:gd name="T86" fmla="*/ 508 w 1321"/>
                <a:gd name="T87" fmla="*/ 4 h 712"/>
                <a:gd name="T88" fmla="*/ 567 w 1321"/>
                <a:gd name="T89" fmla="*/ 4 h 712"/>
                <a:gd name="T90" fmla="*/ 624 w 1321"/>
                <a:gd name="T91" fmla="*/ 4 h 712"/>
                <a:gd name="T92" fmla="*/ 677 w 1321"/>
                <a:gd name="T93" fmla="*/ 8 h 712"/>
                <a:gd name="T94" fmla="*/ 724 w 1321"/>
                <a:gd name="T95" fmla="*/ 12 h 712"/>
                <a:gd name="T96" fmla="*/ 769 w 1321"/>
                <a:gd name="T97" fmla="*/ 17 h 712"/>
                <a:gd name="T98" fmla="*/ 808 w 1321"/>
                <a:gd name="T99" fmla="*/ 22 h 712"/>
                <a:gd name="T100" fmla="*/ 842 w 1321"/>
                <a:gd name="T101" fmla="*/ 28 h 712"/>
                <a:gd name="T102" fmla="*/ 871 w 1321"/>
                <a:gd name="T103" fmla="*/ 35 h 712"/>
                <a:gd name="T104" fmla="*/ 871 w 1321"/>
                <a:gd name="T105" fmla="*/ 35 h 71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321"/>
                <a:gd name="T160" fmla="*/ 0 h 712"/>
                <a:gd name="T161" fmla="*/ 1321 w 1321"/>
                <a:gd name="T162" fmla="*/ 712 h 71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759" y="6"/>
                  </a:lnTo>
                  <a:lnTo>
                    <a:pt x="847" y="23"/>
                  </a:lnTo>
                  <a:lnTo>
                    <a:pt x="932" y="53"/>
                  </a:lnTo>
                  <a:lnTo>
                    <a:pt x="1010" y="90"/>
                  </a:lnTo>
                  <a:lnTo>
                    <a:pt x="1082" y="137"/>
                  </a:lnTo>
                  <a:lnTo>
                    <a:pt x="1149" y="194"/>
                  </a:lnTo>
                  <a:lnTo>
                    <a:pt x="1208" y="256"/>
                  </a:lnTo>
                  <a:lnTo>
                    <a:pt x="1258" y="325"/>
                  </a:lnTo>
                  <a:lnTo>
                    <a:pt x="1301" y="401"/>
                  </a:lnTo>
                  <a:close/>
                </a:path>
              </a:pathLst>
            </a:custGeom>
            <a:gradFill rotWithShape="1">
              <a:gsLst>
                <a:gs pos="0">
                  <a:srgbClr val="FFFFFF"/>
                </a:gs>
                <a:gs pos="100000">
                  <a:schemeClr val="accent2"/>
                </a:gs>
              </a:gsLst>
              <a:lin ang="5400000" scaled="1"/>
            </a:gradFill>
            <a:ln w="0">
              <a:noFill/>
              <a:round/>
              <a:headEnd/>
              <a:tailEnd/>
            </a:ln>
          </p:spPr>
          <p:txBody>
            <a:bodyPr/>
            <a:lstStyle/>
            <a:p>
              <a:endParaRPr lang="en-US"/>
            </a:p>
          </p:txBody>
        </p:sp>
      </p:grpSp>
      <p:sp>
        <p:nvSpPr>
          <p:cNvPr id="22533" name="Text Box 13"/>
          <p:cNvSpPr txBox="1">
            <a:spLocks noChangeArrowheads="1"/>
          </p:cNvSpPr>
          <p:nvPr/>
        </p:nvSpPr>
        <p:spPr bwMode="gray">
          <a:xfrm>
            <a:off x="0" y="76200"/>
            <a:ext cx="1308100" cy="400050"/>
          </a:xfrm>
          <a:prstGeom prst="rect">
            <a:avLst/>
          </a:prstGeom>
          <a:noFill/>
          <a:ln w="9525">
            <a:noFill/>
            <a:miter lim="800000"/>
            <a:headEnd/>
            <a:tailEnd/>
          </a:ln>
        </p:spPr>
        <p:txBody>
          <a:bodyPr wrap="none">
            <a:spAutoFit/>
          </a:bodyPr>
          <a:lstStyle/>
          <a:p>
            <a:pPr algn="ctr" eaLnBrk="0" hangingPunct="0"/>
            <a:r>
              <a:rPr lang="en-US" altLang="vi-VN" sz="2000" b="1">
                <a:solidFill>
                  <a:srgbClr val="FFFFFF"/>
                </a:solidFill>
                <a:latin typeface="Times New Roman" pitchFamily="18" charset="0"/>
                <a:cs typeface="Times New Roman" pitchFamily="18" charset="0"/>
              </a:rPr>
              <a:t>Ngữ văn 8</a:t>
            </a:r>
          </a:p>
        </p:txBody>
      </p:sp>
      <p:sp>
        <p:nvSpPr>
          <p:cNvPr id="22534" name="Text Box 17"/>
          <p:cNvSpPr txBox="1">
            <a:spLocks noChangeArrowheads="1"/>
          </p:cNvSpPr>
          <p:nvPr/>
        </p:nvSpPr>
        <p:spPr bwMode="gray">
          <a:xfrm>
            <a:off x="1676400" y="-36513"/>
            <a:ext cx="7010400" cy="519113"/>
          </a:xfrm>
          <a:prstGeom prst="rect">
            <a:avLst/>
          </a:prstGeom>
          <a:noFill/>
          <a:ln w="9525">
            <a:noFill/>
            <a:miter lim="800000"/>
            <a:headEnd/>
            <a:tailEnd/>
          </a:ln>
        </p:spPr>
        <p:txBody>
          <a:bodyPr>
            <a:spAutoFit/>
          </a:bodyPr>
          <a:lstStyle/>
          <a:p>
            <a:pPr algn="ctr" eaLnBrk="0" hangingPunct="0"/>
            <a:r>
              <a:rPr lang="en-US" altLang="vi-VN" sz="2800" b="1">
                <a:solidFill>
                  <a:srgbClr val="0000FF"/>
                </a:solidFill>
                <a:latin typeface="Times New Roman" pitchFamily="18" charset="0"/>
                <a:cs typeface="Times New Roman" pitchFamily="18" charset="0"/>
              </a:rPr>
              <a:t>TIẾT </a:t>
            </a:r>
            <a:r>
              <a:rPr lang="en-US" altLang="vi-VN" sz="2800" b="1" smtClean="0">
                <a:solidFill>
                  <a:srgbClr val="0000FF"/>
                </a:solidFill>
                <a:latin typeface="Times New Roman" pitchFamily="18" charset="0"/>
                <a:cs typeface="Times New Roman" pitchFamily="18" charset="0"/>
              </a:rPr>
              <a:t>45– </a:t>
            </a:r>
            <a:r>
              <a:rPr lang="en-US" altLang="vi-VN" sz="2800" b="1">
                <a:solidFill>
                  <a:srgbClr val="0000FF"/>
                </a:solidFill>
                <a:latin typeface="Times New Roman" pitchFamily="18" charset="0"/>
                <a:cs typeface="Times New Roman" pitchFamily="18" charset="0"/>
              </a:rPr>
              <a:t>NÓI GIẢM NÓI TRÁNH  </a:t>
            </a:r>
          </a:p>
        </p:txBody>
      </p:sp>
      <p:sp>
        <p:nvSpPr>
          <p:cNvPr id="22535" name="Rectangle 33"/>
          <p:cNvSpPr>
            <a:spLocks noChangeArrowheads="1"/>
          </p:cNvSpPr>
          <p:nvPr/>
        </p:nvSpPr>
        <p:spPr bwMode="auto">
          <a:xfrm>
            <a:off x="0" y="3886200"/>
            <a:ext cx="3886200" cy="976313"/>
          </a:xfrm>
          <a:prstGeom prst="rect">
            <a:avLst/>
          </a:prstGeom>
          <a:noFill/>
          <a:ln w="9525">
            <a:noFill/>
            <a:miter lim="800000"/>
            <a:headEnd/>
            <a:tailEnd/>
          </a:ln>
        </p:spPr>
        <p:txBody>
          <a:bodyPr>
            <a:spAutoFit/>
          </a:bodyPr>
          <a:lstStyle/>
          <a:p>
            <a:r>
              <a:rPr lang="en-US" sz="2000" b="1">
                <a:latin typeface="Times New Roman" pitchFamily="18" charset="0"/>
                <a:cs typeface="Times New Roman" pitchFamily="18" charset="0"/>
                <a:sym typeface="Wingdings" pitchFamily="2" charset="2"/>
              </a:rPr>
              <a:t>* Lưu ý:</a:t>
            </a:r>
          </a:p>
          <a:p>
            <a:r>
              <a:rPr lang="en-US" b="1">
                <a:latin typeface="Times New Roman" pitchFamily="18" charset="0"/>
                <a:cs typeface="Times New Roman" pitchFamily="18" charset="0"/>
                <a:sym typeface="Wingdings" pitchFamily="2" charset="2"/>
              </a:rPr>
              <a:t> a. Một số cách nói giảm nói tránh: </a:t>
            </a:r>
            <a:endParaRPr lang="vi-VN" b="1">
              <a:latin typeface="Times New Roman" pitchFamily="18" charset="0"/>
              <a:cs typeface="Times New Roman" pitchFamily="18" charset="0"/>
            </a:endParaRPr>
          </a:p>
          <a:p>
            <a:endParaRPr lang="vi-VN" sz="2000" b="1" i="1">
              <a:sym typeface="Wingdings" pitchFamily="2" charset="2"/>
            </a:endParaRPr>
          </a:p>
        </p:txBody>
      </p:sp>
      <p:sp>
        <p:nvSpPr>
          <p:cNvPr id="22536" name="TextBox 29"/>
          <p:cNvSpPr txBox="1">
            <a:spLocks noChangeArrowheads="1"/>
          </p:cNvSpPr>
          <p:nvPr/>
        </p:nvSpPr>
        <p:spPr bwMode="auto">
          <a:xfrm>
            <a:off x="109538" y="4529138"/>
            <a:ext cx="2163762" cy="366712"/>
          </a:xfrm>
          <a:prstGeom prst="rect">
            <a:avLst/>
          </a:prstGeom>
          <a:noFill/>
          <a:ln w="9525">
            <a:noFill/>
            <a:miter lim="800000"/>
            <a:headEnd/>
            <a:tailEnd/>
          </a:ln>
        </p:spPr>
        <p:txBody>
          <a:bodyPr wrap="none">
            <a:spAutoFit/>
          </a:bodyPr>
          <a:lstStyle/>
          <a:p>
            <a:r>
              <a:rPr lang="en-US" i="1">
                <a:latin typeface="Times New Roman" pitchFamily="18" charset="0"/>
              </a:rPr>
              <a:t>- </a:t>
            </a:r>
            <a:r>
              <a:rPr lang="vi-VN" i="1">
                <a:latin typeface="Times New Roman" pitchFamily="18" charset="0"/>
              </a:rPr>
              <a:t>Dùng từ đồng nghĩa</a:t>
            </a:r>
            <a:endParaRPr lang="en-US" i="1">
              <a:latin typeface="Times New Roman" pitchFamily="18" charset="0"/>
            </a:endParaRPr>
          </a:p>
        </p:txBody>
      </p:sp>
      <p:sp>
        <p:nvSpPr>
          <p:cNvPr id="22537" name="TextBox 16"/>
          <p:cNvSpPr txBox="1">
            <a:spLocks noChangeArrowheads="1"/>
          </p:cNvSpPr>
          <p:nvPr/>
        </p:nvSpPr>
        <p:spPr bwMode="auto">
          <a:xfrm>
            <a:off x="0" y="895350"/>
            <a:ext cx="3779838" cy="1006475"/>
          </a:xfrm>
          <a:prstGeom prst="rect">
            <a:avLst/>
          </a:prstGeom>
          <a:noFill/>
          <a:ln w="9525">
            <a:noFill/>
            <a:miter lim="800000"/>
            <a:headEnd/>
            <a:tailEnd/>
          </a:ln>
        </p:spPr>
        <p:txBody>
          <a:bodyPr wrap="none">
            <a:spAutoFit/>
          </a:bodyPr>
          <a:lstStyle/>
          <a:p>
            <a:r>
              <a:rPr lang="vi-VN" altLang="vi-VN" sz="2000" b="1" dirty="0">
                <a:latin typeface="Times New Roman" pitchFamily="18" charset="0"/>
                <a:cs typeface="Times New Roman" pitchFamily="18" charset="0"/>
              </a:rPr>
              <a:t>I.Nói giảm nói tránh và tác dụng</a:t>
            </a:r>
            <a:r>
              <a:rPr lang="en-US" altLang="vi-VN" sz="2000" b="1" dirty="0">
                <a:latin typeface="Times New Roman" pitchFamily="18" charset="0"/>
                <a:cs typeface="Times New Roman" pitchFamily="18" charset="0"/>
              </a:rPr>
              <a:t> </a:t>
            </a:r>
          </a:p>
          <a:p>
            <a:r>
              <a:rPr lang="en-US" altLang="vi-VN" sz="2000" b="1" dirty="0" err="1">
                <a:latin typeface="Times New Roman" pitchFamily="18" charset="0"/>
                <a:cs typeface="Times New Roman" pitchFamily="18" charset="0"/>
              </a:rPr>
              <a:t>nói</a:t>
            </a:r>
            <a:r>
              <a:rPr lang="en-US" altLang="vi-VN" sz="2000" b="1" dirty="0">
                <a:latin typeface="Times New Roman" pitchFamily="18" charset="0"/>
                <a:cs typeface="Times New Roman" pitchFamily="18" charset="0"/>
              </a:rPr>
              <a:t> </a:t>
            </a:r>
            <a:r>
              <a:rPr lang="en-US" altLang="vi-VN" sz="2000" b="1" dirty="0" err="1">
                <a:latin typeface="Times New Roman" pitchFamily="18" charset="0"/>
                <a:cs typeface="Times New Roman" pitchFamily="18" charset="0"/>
              </a:rPr>
              <a:t>giảm</a:t>
            </a:r>
            <a:r>
              <a:rPr lang="en-US" altLang="vi-VN" sz="2000" b="1" dirty="0">
                <a:latin typeface="Times New Roman" pitchFamily="18" charset="0"/>
                <a:cs typeface="Times New Roman" pitchFamily="18" charset="0"/>
              </a:rPr>
              <a:t> </a:t>
            </a:r>
            <a:r>
              <a:rPr lang="en-US" altLang="vi-VN" sz="2000" b="1" dirty="0" err="1">
                <a:latin typeface="Times New Roman" pitchFamily="18" charset="0"/>
                <a:cs typeface="Times New Roman" pitchFamily="18" charset="0"/>
              </a:rPr>
              <a:t>nói</a:t>
            </a:r>
            <a:r>
              <a:rPr lang="en-US" altLang="vi-VN" sz="2000" b="1" dirty="0">
                <a:latin typeface="Times New Roman" pitchFamily="18" charset="0"/>
                <a:cs typeface="Times New Roman" pitchFamily="18" charset="0"/>
              </a:rPr>
              <a:t> </a:t>
            </a:r>
            <a:r>
              <a:rPr lang="en-US" altLang="vi-VN" sz="2000" b="1" dirty="0" err="1">
                <a:latin typeface="Times New Roman" pitchFamily="18" charset="0"/>
                <a:cs typeface="Times New Roman" pitchFamily="18" charset="0"/>
              </a:rPr>
              <a:t>tránh</a:t>
            </a:r>
            <a:r>
              <a:rPr lang="en-US" altLang="vi-VN" sz="2000" b="1" dirty="0">
                <a:latin typeface="Times New Roman" pitchFamily="18" charset="0"/>
                <a:cs typeface="Times New Roman" pitchFamily="18" charset="0"/>
              </a:rPr>
              <a:t>.</a:t>
            </a:r>
            <a:endParaRPr lang="vi-VN" altLang="vi-VN" sz="2000" b="1" dirty="0">
              <a:latin typeface="Times New Roman" pitchFamily="18" charset="0"/>
              <a:cs typeface="Times New Roman" pitchFamily="18" charset="0"/>
            </a:endParaRPr>
          </a:p>
          <a:p>
            <a:pPr>
              <a:buFontTx/>
              <a:buAutoNum type="arabicPeriod"/>
            </a:pPr>
            <a:r>
              <a:rPr lang="en-US" altLang="vi-VN" sz="2000" b="1" dirty="0">
                <a:latin typeface="Times New Roman" pitchFamily="18" charset="0"/>
                <a:cs typeface="Times New Roman" pitchFamily="18" charset="0"/>
              </a:rPr>
              <a:t> </a:t>
            </a:r>
            <a:r>
              <a:rPr lang="vi-VN" altLang="vi-VN" sz="2000" b="1" dirty="0" smtClean="0">
                <a:latin typeface="Times New Roman" pitchFamily="18" charset="0"/>
                <a:cs typeface="Times New Roman" pitchFamily="18" charset="0"/>
              </a:rPr>
              <a:t>Ví dụ:</a:t>
            </a:r>
            <a:endParaRPr lang="en-US" sz="2400" dirty="0">
              <a:latin typeface="Calibri" pitchFamily="34" charset="0"/>
            </a:endParaRPr>
          </a:p>
        </p:txBody>
      </p:sp>
      <p:sp>
        <p:nvSpPr>
          <p:cNvPr id="22540" name="Text Box 16"/>
          <p:cNvSpPr txBox="1">
            <a:spLocks noChangeArrowheads="1"/>
          </p:cNvSpPr>
          <p:nvPr/>
        </p:nvSpPr>
        <p:spPr bwMode="auto">
          <a:xfrm>
            <a:off x="0" y="2514600"/>
            <a:ext cx="3657600" cy="1465263"/>
          </a:xfrm>
          <a:prstGeom prst="rect">
            <a:avLst/>
          </a:prstGeom>
          <a:noFill/>
          <a:ln w="9525">
            <a:noFill/>
            <a:miter lim="800000"/>
            <a:headEnd/>
            <a:tailEnd/>
          </a:ln>
        </p:spPr>
        <p:txBody>
          <a:bodyPr>
            <a:spAutoFit/>
          </a:bodyPr>
          <a:lstStyle/>
          <a:p>
            <a:pPr>
              <a:spcBef>
                <a:spcPct val="50000"/>
              </a:spcBef>
            </a:pPr>
            <a:r>
              <a:rPr lang="en-US">
                <a:solidFill>
                  <a:srgbClr val="0000FF"/>
                </a:solidFill>
                <a:latin typeface="Times New Roman" pitchFamily="18" charset="0"/>
              </a:rPr>
              <a:t>Nói giảm, nói tránh là một biện pháp tu từ dùng cách diễn đạt tế nhị, uyển chuyển, tránh gây cảm giác quá đau buồn, ghê sợ, nặng nề, tránh thô tục, thiếu lịch sự.</a:t>
            </a:r>
          </a:p>
        </p:txBody>
      </p:sp>
      <p:sp>
        <p:nvSpPr>
          <p:cNvPr id="22541" name="Text Box 17"/>
          <p:cNvSpPr txBox="1">
            <a:spLocks noChangeArrowheads="1"/>
          </p:cNvSpPr>
          <p:nvPr/>
        </p:nvSpPr>
        <p:spPr bwMode="auto">
          <a:xfrm>
            <a:off x="3733800" y="928688"/>
            <a:ext cx="5410200" cy="1015663"/>
          </a:xfrm>
          <a:prstGeom prst="rect">
            <a:avLst/>
          </a:prstGeom>
          <a:noFill/>
          <a:ln w="9525">
            <a:noFill/>
            <a:miter lim="800000"/>
            <a:headEnd/>
            <a:tailEnd/>
          </a:ln>
        </p:spPr>
        <p:txBody>
          <a:bodyPr>
            <a:spAutoFit/>
          </a:bodyPr>
          <a:lstStyle/>
          <a:p>
            <a:pPr>
              <a:spcBef>
                <a:spcPct val="50000"/>
              </a:spcBef>
            </a:pPr>
            <a:r>
              <a:rPr lang="en-US" sz="2000" b="1" smtClean="0">
                <a:solidFill>
                  <a:srgbClr val="0000FF"/>
                </a:solidFill>
                <a:latin typeface="Times New Roman" pitchFamily="18" charset="0"/>
              </a:rPr>
              <a:t>Hãy </a:t>
            </a:r>
            <a:r>
              <a:rPr lang="en-US" sz="2000" b="1">
                <a:solidFill>
                  <a:srgbClr val="0000FF"/>
                </a:solidFill>
                <a:latin typeface="Times New Roman" pitchFamily="18" charset="0"/>
              </a:rPr>
              <a:t>cho biết câu nào nói giảm nói tránh? Tác dụng của nó? Nói giảm nói tránh được thực hiện bằng cách nào?</a:t>
            </a:r>
          </a:p>
        </p:txBody>
      </p:sp>
      <p:sp>
        <p:nvSpPr>
          <p:cNvPr id="22542" name="Rectangle 32"/>
          <p:cNvSpPr>
            <a:spLocks noChangeArrowheads="1"/>
          </p:cNvSpPr>
          <p:nvPr/>
        </p:nvSpPr>
        <p:spPr bwMode="auto">
          <a:xfrm>
            <a:off x="-342900" y="4810125"/>
            <a:ext cx="3810000" cy="641350"/>
          </a:xfrm>
          <a:prstGeom prst="rect">
            <a:avLst/>
          </a:prstGeom>
          <a:noFill/>
          <a:ln w="9525">
            <a:noFill/>
            <a:miter lim="800000"/>
            <a:headEnd/>
            <a:tailEnd/>
          </a:ln>
        </p:spPr>
        <p:txBody>
          <a:bodyPr>
            <a:spAutoFit/>
          </a:bodyPr>
          <a:lstStyle/>
          <a:p>
            <a:pPr lvl="1"/>
            <a:r>
              <a:rPr lang="en-US" i="1">
                <a:latin typeface="Times New Roman" pitchFamily="18" charset="0"/>
                <a:cs typeface="Times New Roman" pitchFamily="18" charset="0"/>
                <a:sym typeface="Wingdings" pitchFamily="2" charset="2"/>
              </a:rPr>
              <a:t>- Dùng cách nói phủ định từ ngữ </a:t>
            </a:r>
          </a:p>
          <a:p>
            <a:pPr lvl="1"/>
            <a:r>
              <a:rPr lang="en-US" i="1">
                <a:latin typeface="Times New Roman" pitchFamily="18" charset="0"/>
                <a:cs typeface="Times New Roman" pitchFamily="18" charset="0"/>
                <a:sym typeface="Wingdings" pitchFamily="2" charset="2"/>
              </a:rPr>
              <a:t>trái nghĩa</a:t>
            </a:r>
          </a:p>
        </p:txBody>
      </p:sp>
      <p:sp>
        <p:nvSpPr>
          <p:cNvPr id="37" name="Curved Right Arrow 36"/>
          <p:cNvSpPr>
            <a:spLocks noChangeArrowheads="1"/>
          </p:cNvSpPr>
          <p:nvPr/>
        </p:nvSpPr>
        <p:spPr bwMode="auto">
          <a:xfrm>
            <a:off x="3276600" y="4114800"/>
            <a:ext cx="1295400" cy="1057275"/>
          </a:xfrm>
          <a:prstGeom prst="curvedRightArrow">
            <a:avLst>
              <a:gd name="adj1" fmla="val 25074"/>
              <a:gd name="adj2" fmla="val 50000"/>
              <a:gd name="adj3" fmla="val 26178"/>
            </a:avLst>
          </a:prstGeom>
          <a:gradFill rotWithShape="1">
            <a:gsLst>
              <a:gs pos="0">
                <a:srgbClr val="FFBE86"/>
              </a:gs>
              <a:gs pos="35001">
                <a:srgbClr val="FFD0AA"/>
              </a:gs>
              <a:gs pos="100000">
                <a:srgbClr val="FFEBDB"/>
              </a:gs>
            </a:gsLst>
            <a:lin ang="16200000" scaled="1"/>
          </a:gradFill>
          <a:ln w="9525" algn="ctr">
            <a:solidFill>
              <a:srgbClr val="F69240"/>
            </a:solidFill>
            <a:miter lim="800000"/>
            <a:headEnd/>
            <a:tailEnd/>
          </a:ln>
          <a:effectLst>
            <a:outerShdw dist="20000" dir="5400000" rotWithShape="0">
              <a:srgbClr val="000000">
                <a:alpha val="37999"/>
              </a:srgbClr>
            </a:outerShdw>
          </a:effectLst>
        </p:spPr>
        <p:txBody>
          <a:bodyPr anchor="ctr"/>
          <a:lstStyle/>
          <a:p>
            <a:pPr algn="ctr">
              <a:defRPr/>
            </a:pPr>
            <a:endParaRPr lang="en-US" sz="1600">
              <a:latin typeface="Calibri" pitchFamily="34" charset="0"/>
              <a:cs typeface="+mn-cs"/>
            </a:endParaRPr>
          </a:p>
        </p:txBody>
      </p:sp>
      <p:sp>
        <p:nvSpPr>
          <p:cNvPr id="22544" name="Text Box 23"/>
          <p:cNvSpPr txBox="1">
            <a:spLocks noChangeArrowheads="1"/>
          </p:cNvSpPr>
          <p:nvPr/>
        </p:nvSpPr>
        <p:spPr bwMode="auto">
          <a:xfrm>
            <a:off x="104775" y="5392738"/>
            <a:ext cx="1828800" cy="366712"/>
          </a:xfrm>
          <a:prstGeom prst="rect">
            <a:avLst/>
          </a:prstGeom>
          <a:noFill/>
          <a:ln w="9525">
            <a:noFill/>
            <a:miter lim="800000"/>
            <a:headEnd/>
            <a:tailEnd/>
          </a:ln>
        </p:spPr>
        <p:txBody>
          <a:bodyPr>
            <a:spAutoFit/>
          </a:bodyPr>
          <a:lstStyle/>
          <a:p>
            <a:pPr>
              <a:spcBef>
                <a:spcPct val="50000"/>
              </a:spcBef>
            </a:pPr>
            <a:r>
              <a:rPr lang="en-US">
                <a:latin typeface="Times New Roman" pitchFamily="18" charset="0"/>
              </a:rPr>
              <a:t>- Nói vòng</a:t>
            </a:r>
          </a:p>
        </p:txBody>
      </p:sp>
      <p:sp>
        <p:nvSpPr>
          <p:cNvPr id="21" name="Cloud 20"/>
          <p:cNvSpPr/>
          <p:nvPr/>
        </p:nvSpPr>
        <p:spPr>
          <a:xfrm>
            <a:off x="3886200" y="2071688"/>
            <a:ext cx="5867400" cy="3124200"/>
          </a:xfrm>
          <a:prstGeom prst="cloud">
            <a:avLst/>
          </a:prstGeom>
        </p:spPr>
        <p:style>
          <a:lnRef idx="1">
            <a:schemeClr val="accent6"/>
          </a:lnRef>
          <a:fillRef idx="2">
            <a:schemeClr val="accent6"/>
          </a:fillRef>
          <a:effectRef idx="1">
            <a:schemeClr val="accent6"/>
          </a:effectRef>
          <a:fontRef idx="minor">
            <a:schemeClr val="dk1"/>
          </a:fontRef>
        </p:style>
        <p:txBody>
          <a:bodyPr anchor="ctr"/>
          <a:lstStyle/>
          <a:p>
            <a:pPr>
              <a:defRPr/>
            </a:pPr>
            <a:endParaRPr lang="vi-VN" sz="2000">
              <a:solidFill>
                <a:schemeClr val="bg1"/>
              </a:solidFill>
              <a:latin typeface="Times New Roman" pitchFamily="18" charset="0"/>
              <a:cs typeface="Times New Roman" pitchFamily="18" charset="0"/>
            </a:endParaRPr>
          </a:p>
          <a:p>
            <a:pPr>
              <a:defRPr/>
            </a:pPr>
            <a:r>
              <a:rPr lang="en-US" sz="2000" b="1">
                <a:solidFill>
                  <a:schemeClr val="tx1"/>
                </a:solidFill>
                <a:latin typeface="Times New Roman" pitchFamily="18" charset="0"/>
                <a:cs typeface="Times New Roman" pitchFamily="18" charset="0"/>
              </a:rPr>
              <a:t>     </a:t>
            </a:r>
          </a:p>
          <a:p>
            <a:pPr>
              <a:defRPr/>
            </a:pPr>
            <a:r>
              <a:rPr lang="en-US" sz="2000" b="1">
                <a:solidFill>
                  <a:schemeClr val="tx1"/>
                </a:solidFill>
                <a:latin typeface="Times New Roman" pitchFamily="18" charset="0"/>
                <a:cs typeface="Times New Roman" pitchFamily="18" charset="0"/>
              </a:rPr>
              <a:t> </a:t>
            </a:r>
            <a:r>
              <a:rPr lang="en-US" b="1">
                <a:solidFill>
                  <a:srgbClr val="0000FF"/>
                </a:solidFill>
                <a:latin typeface="Times New Roman" pitchFamily="18" charset="0"/>
                <a:cs typeface="Times New Roman" pitchFamily="18" charset="0"/>
              </a:rPr>
              <a:t>Anh A bị tai nạn giao thông, tính mạng đang rất nguy kịch. </a:t>
            </a:r>
            <a:r>
              <a:rPr lang="vi-VN" b="1">
                <a:solidFill>
                  <a:srgbClr val="0000FF"/>
                </a:solidFill>
                <a:latin typeface="Times New Roman" pitchFamily="18" charset="0"/>
                <a:cs typeface="Times New Roman" pitchFamily="18" charset="0"/>
              </a:rPr>
              <a:t>Hai</a:t>
            </a:r>
            <a:r>
              <a:rPr lang="en-US" b="1">
                <a:solidFill>
                  <a:srgbClr val="0000FF"/>
                </a:solidFill>
                <a:latin typeface="Times New Roman" pitchFamily="18" charset="0"/>
                <a:cs typeface="Times New Roman" pitchFamily="18" charset="0"/>
              </a:rPr>
              <a:t> người hàng xóm bàn tán với nhau, </a:t>
            </a:r>
            <a:r>
              <a:rPr lang="vi-VN" b="1">
                <a:solidFill>
                  <a:srgbClr val="0000FF"/>
                </a:solidFill>
                <a:latin typeface="Times New Roman" pitchFamily="18" charset="0"/>
                <a:cs typeface="Times New Roman" pitchFamily="18" charset="0"/>
              </a:rPr>
              <a:t>một</a:t>
            </a:r>
            <a:r>
              <a:rPr lang="en-US" b="1">
                <a:solidFill>
                  <a:srgbClr val="0000FF"/>
                </a:solidFill>
                <a:latin typeface="Times New Roman" pitchFamily="18" charset="0"/>
                <a:cs typeface="Times New Roman" pitchFamily="18" charset="0"/>
              </a:rPr>
              <a:t> người  nói: </a:t>
            </a:r>
            <a:endParaRPr lang="vi-VN" b="1">
              <a:solidFill>
                <a:srgbClr val="0000FF"/>
              </a:solidFill>
              <a:latin typeface="Times New Roman" pitchFamily="18" charset="0"/>
              <a:cs typeface="Times New Roman" pitchFamily="18" charset="0"/>
            </a:endParaRPr>
          </a:p>
          <a:p>
            <a:pPr>
              <a:defRPr/>
            </a:pPr>
            <a:r>
              <a:rPr lang="en-US" b="1">
                <a:solidFill>
                  <a:srgbClr val="0000FF"/>
                </a:solidFill>
                <a:latin typeface="Times New Roman" pitchFamily="18" charset="0"/>
                <a:cs typeface="Times New Roman" pitchFamily="18" charset="0"/>
              </a:rPr>
              <a:t> -</a:t>
            </a:r>
            <a:r>
              <a:rPr lang="en-US" b="1" i="1">
                <a:solidFill>
                  <a:srgbClr val="0000FF"/>
                </a:solidFill>
                <a:latin typeface="Times New Roman" pitchFamily="18" charset="0"/>
                <a:cs typeface="Times New Roman" pitchFamily="18" charset="0"/>
              </a:rPr>
              <a:t>Anh ấy như thế thì không </a:t>
            </a:r>
            <a:r>
              <a:rPr lang="vi-VN" b="1" i="1">
                <a:solidFill>
                  <a:srgbClr val="0000FF"/>
                </a:solidFill>
                <a:latin typeface="Times New Roman" pitchFamily="18" charset="0"/>
                <a:cs typeface="Times New Roman" pitchFamily="18" charset="0"/>
              </a:rPr>
              <a:t>được </a:t>
            </a:r>
            <a:r>
              <a:rPr lang="en-US" b="1" i="1">
                <a:solidFill>
                  <a:srgbClr val="0000FF"/>
                </a:solidFill>
                <a:latin typeface="Times New Roman" pitchFamily="18" charset="0"/>
                <a:cs typeface="Times New Roman" pitchFamily="18" charset="0"/>
              </a:rPr>
              <a:t>lâu n</a:t>
            </a:r>
            <a:r>
              <a:rPr lang="vi-VN" b="1" i="1">
                <a:solidFill>
                  <a:srgbClr val="0000FF"/>
                </a:solidFill>
                <a:latin typeface="Times New Roman" pitchFamily="18" charset="0"/>
                <a:cs typeface="Times New Roman" pitchFamily="18" charset="0"/>
              </a:rPr>
              <a:t>ữ</a:t>
            </a:r>
            <a:r>
              <a:rPr lang="en-US" b="1" i="1">
                <a:solidFill>
                  <a:srgbClr val="0000FF"/>
                </a:solidFill>
                <a:latin typeface="Times New Roman" pitchFamily="18" charset="0"/>
                <a:cs typeface="Times New Roman" pitchFamily="18" charset="0"/>
              </a:rPr>
              <a:t>a đâu chị ạ</a:t>
            </a:r>
            <a:r>
              <a:rPr lang="vi-VN" b="1" i="1">
                <a:solidFill>
                  <a:srgbClr val="0000FF"/>
                </a:solidFill>
                <a:latin typeface="Times New Roman" pitchFamily="18" charset="0"/>
                <a:cs typeface="Times New Roman" pitchFamily="18" charset="0"/>
              </a:rPr>
              <a:t>!</a:t>
            </a:r>
            <a:endParaRPr lang="en-US" b="1" i="1">
              <a:solidFill>
                <a:srgbClr val="0000FF"/>
              </a:solidFill>
              <a:latin typeface="Times New Roman" pitchFamily="18" charset="0"/>
              <a:cs typeface="Times New Roman" pitchFamily="18" charset="0"/>
            </a:endParaRPr>
          </a:p>
          <a:p>
            <a:pPr>
              <a:defRPr/>
            </a:pPr>
            <a:endParaRPr lang="en-US" b="1">
              <a:solidFill>
                <a:srgbClr val="0000FF"/>
              </a:solidFill>
              <a:latin typeface="Times New Roman" pitchFamily="18" charset="0"/>
              <a:cs typeface="Times New Roman" pitchFamily="18" charset="0"/>
            </a:endParaRPr>
          </a:p>
        </p:txBody>
      </p:sp>
      <p:sp>
        <p:nvSpPr>
          <p:cNvPr id="22" name="Cloud 21"/>
          <p:cNvSpPr/>
          <p:nvPr/>
        </p:nvSpPr>
        <p:spPr>
          <a:xfrm>
            <a:off x="3886200" y="4867275"/>
            <a:ext cx="6019800" cy="1981200"/>
          </a:xfrm>
          <a:prstGeom prst="cloud">
            <a:avLst/>
          </a:prstGeom>
        </p:spPr>
        <p:style>
          <a:lnRef idx="1">
            <a:schemeClr val="accent6"/>
          </a:lnRef>
          <a:fillRef idx="2">
            <a:schemeClr val="accent6"/>
          </a:fillRef>
          <a:effectRef idx="1">
            <a:schemeClr val="accent6"/>
          </a:effectRef>
          <a:fontRef idx="minor">
            <a:schemeClr val="dk1"/>
          </a:fontRef>
        </p:style>
        <p:txBody>
          <a:bodyPr anchor="ctr"/>
          <a:lstStyle/>
          <a:p>
            <a:pPr>
              <a:defRPr/>
            </a:pPr>
            <a:r>
              <a:rPr lang="vi-VN" sz="2000" b="1">
                <a:solidFill>
                  <a:srgbClr val="0000FF"/>
                </a:solidFill>
                <a:latin typeface="Times New Roman" pitchFamily="18" charset="0"/>
                <a:cs typeface="Times New Roman" pitchFamily="18" charset="0"/>
              </a:rPr>
              <a:t>- </a:t>
            </a:r>
            <a:r>
              <a:rPr lang="en-US">
                <a:solidFill>
                  <a:srgbClr val="0000FF"/>
                </a:solidFill>
                <a:latin typeface="Times New Roman" pitchFamily="18" charset="0"/>
                <a:cs typeface="Times New Roman" pitchFamily="18" charset="0"/>
              </a:rPr>
              <a:t>Anh ấy </a:t>
            </a:r>
            <a:r>
              <a:rPr lang="vi-VN">
                <a:solidFill>
                  <a:srgbClr val="0000FF"/>
                </a:solidFill>
                <a:latin typeface="Times New Roman" pitchFamily="18" charset="0"/>
                <a:cs typeface="Times New Roman" pitchFamily="18" charset="0"/>
              </a:rPr>
              <a:t>bị thương nặng </a:t>
            </a:r>
            <a:r>
              <a:rPr lang="en-US">
                <a:solidFill>
                  <a:srgbClr val="0000FF"/>
                </a:solidFill>
                <a:latin typeface="Times New Roman" pitchFamily="18" charset="0"/>
                <a:cs typeface="Times New Roman" pitchFamily="18" charset="0"/>
              </a:rPr>
              <a:t>như thế thì không </a:t>
            </a:r>
            <a:r>
              <a:rPr lang="vi-VN">
                <a:solidFill>
                  <a:srgbClr val="0000FF"/>
                </a:solidFill>
                <a:latin typeface="Times New Roman" pitchFamily="18" charset="0"/>
                <a:cs typeface="Times New Roman" pitchFamily="18" charset="0"/>
              </a:rPr>
              <a:t>sống được </a:t>
            </a:r>
            <a:r>
              <a:rPr lang="en-US">
                <a:solidFill>
                  <a:srgbClr val="0000FF"/>
                </a:solidFill>
                <a:latin typeface="Times New Roman" pitchFamily="18" charset="0"/>
                <a:cs typeface="Times New Roman" pitchFamily="18" charset="0"/>
              </a:rPr>
              <a:t>lâu n</a:t>
            </a:r>
            <a:r>
              <a:rPr lang="vi-VN">
                <a:solidFill>
                  <a:srgbClr val="0000FF"/>
                </a:solidFill>
                <a:latin typeface="Times New Roman" pitchFamily="18" charset="0"/>
                <a:cs typeface="Times New Roman" pitchFamily="18" charset="0"/>
              </a:rPr>
              <a:t>ữ</a:t>
            </a:r>
            <a:r>
              <a:rPr lang="en-US">
                <a:solidFill>
                  <a:srgbClr val="0000FF"/>
                </a:solidFill>
                <a:latin typeface="Times New Roman" pitchFamily="18" charset="0"/>
                <a:cs typeface="Times New Roman" pitchFamily="18" charset="0"/>
              </a:rPr>
              <a:t>a đâu chị ạ</a:t>
            </a:r>
            <a:r>
              <a:rPr lang="vi-VN">
                <a:solidFill>
                  <a:srgbClr val="0000FF"/>
                </a:solidFill>
                <a:latin typeface="Times New Roman" pitchFamily="18" charset="0"/>
                <a:cs typeface="Times New Roman" pitchFamily="18" charset="0"/>
              </a:rPr>
              <a:t>!</a:t>
            </a:r>
            <a:endParaRPr lang="en-US">
              <a:solidFill>
                <a:srgbClr val="0000FF"/>
              </a:solidFill>
              <a:latin typeface="Times New Roman" pitchFamily="18" charset="0"/>
              <a:cs typeface="Times New Roman" pitchFamily="18" charset="0"/>
            </a:endParaRPr>
          </a:p>
        </p:txBody>
      </p:sp>
      <p:sp>
        <p:nvSpPr>
          <p:cNvPr id="24" name="TextBox 23"/>
          <p:cNvSpPr txBox="1"/>
          <p:nvPr/>
        </p:nvSpPr>
        <p:spPr>
          <a:xfrm>
            <a:off x="4648200" y="4724400"/>
            <a:ext cx="3167063" cy="482600"/>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fontAlgn="auto">
              <a:spcBef>
                <a:spcPts val="0"/>
              </a:spcBef>
              <a:spcAft>
                <a:spcPts val="0"/>
              </a:spcAft>
              <a:defRPr/>
            </a:pPr>
            <a:r>
              <a:rPr lang="vi-VN" sz="2400" b="1" i="1" dirty="0">
                <a:solidFill>
                  <a:srgbClr val="000099"/>
                </a:solidFill>
              </a:rPr>
              <a:t>Nói trống (tỉnh lược)</a:t>
            </a:r>
            <a:endParaRPr lang="en-US" sz="2400" b="1" i="1" dirty="0">
              <a:solidFill>
                <a:srgbClr val="000099"/>
              </a:solidFill>
            </a:endParaRPr>
          </a:p>
        </p:txBody>
      </p:sp>
      <p:sp>
        <p:nvSpPr>
          <p:cNvPr id="43035" name="Text Box 27"/>
          <p:cNvSpPr txBox="1">
            <a:spLocks noChangeArrowheads="1"/>
          </p:cNvSpPr>
          <p:nvPr/>
        </p:nvSpPr>
        <p:spPr bwMode="auto">
          <a:xfrm>
            <a:off x="57150" y="5715000"/>
            <a:ext cx="2895600" cy="366713"/>
          </a:xfrm>
          <a:prstGeom prst="rect">
            <a:avLst/>
          </a:prstGeom>
          <a:noFill/>
          <a:ln w="9525">
            <a:noFill/>
            <a:miter lim="800000"/>
            <a:headEnd/>
            <a:tailEnd/>
          </a:ln>
        </p:spPr>
        <p:txBody>
          <a:bodyPr>
            <a:spAutoFit/>
          </a:bodyPr>
          <a:lstStyle/>
          <a:p>
            <a:pPr>
              <a:spcBef>
                <a:spcPct val="50000"/>
              </a:spcBef>
            </a:pPr>
            <a:r>
              <a:rPr lang="en-US">
                <a:latin typeface="Times New Roman" pitchFamily="18" charset="0"/>
              </a:rPr>
              <a:t>- Nói trống (tỉnh lược)</a:t>
            </a:r>
          </a:p>
        </p:txBody>
      </p:sp>
      <p:sp>
        <p:nvSpPr>
          <p:cNvPr id="16404" name="Text Box 23"/>
          <p:cNvSpPr txBox="1">
            <a:spLocks noChangeArrowheads="1"/>
          </p:cNvSpPr>
          <p:nvPr/>
        </p:nvSpPr>
        <p:spPr bwMode="auto">
          <a:xfrm>
            <a:off x="-1588" y="1820863"/>
            <a:ext cx="1905001" cy="396875"/>
          </a:xfrm>
          <a:prstGeom prst="rect">
            <a:avLst/>
          </a:prstGeom>
          <a:noFill/>
          <a:ln w="9525">
            <a:noFill/>
            <a:miter lim="800000"/>
            <a:headEnd/>
            <a:tailEnd/>
          </a:ln>
        </p:spPr>
        <p:txBody>
          <a:bodyPr>
            <a:spAutoFit/>
          </a:bodyPr>
          <a:lstStyle/>
          <a:p>
            <a:pPr>
              <a:spcBef>
                <a:spcPct val="50000"/>
              </a:spcBef>
            </a:pPr>
            <a:r>
              <a:rPr lang="en-US" sz="2000" b="1">
                <a:latin typeface="Times New Roman" pitchFamily="18" charset="0"/>
              </a:rPr>
              <a:t>2. </a:t>
            </a:r>
            <a:r>
              <a:rPr lang="en-US" sz="2000" b="1">
                <a:latin typeface=".VnTime" pitchFamily="34" charset="0"/>
              </a:rPr>
              <a:t>NhËn</a:t>
            </a:r>
            <a:r>
              <a:rPr lang="en-US" sz="2000" b="1">
                <a:latin typeface="Times New Roman" pitchFamily="18" charset="0"/>
              </a:rPr>
              <a:t> xét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500" fill="hold"/>
                                        <p:tgtEl>
                                          <p:spTgt spid="22"/>
                                        </p:tgtEl>
                                        <p:attrNameLst>
                                          <p:attrName>ppt_w</p:attrName>
                                        </p:attrNameLst>
                                      </p:cBhvr>
                                      <p:tavLst>
                                        <p:tav tm="0">
                                          <p:val>
                                            <p:fltVal val="0"/>
                                          </p:val>
                                        </p:tav>
                                        <p:tav tm="100000">
                                          <p:val>
                                            <p:strVal val="#ppt_w"/>
                                          </p:val>
                                        </p:tav>
                                      </p:tavLst>
                                    </p:anim>
                                    <p:anim calcmode="lin" valueType="num">
                                      <p:cBhvr>
                                        <p:cTn id="8" dur="500" fill="hold"/>
                                        <p:tgtEl>
                                          <p:spTgt spid="22"/>
                                        </p:tgtEl>
                                        <p:attrNameLst>
                                          <p:attrName>ppt_h</p:attrName>
                                        </p:attrNameLst>
                                      </p:cBhvr>
                                      <p:tavLst>
                                        <p:tav tm="0">
                                          <p:val>
                                            <p:fltVal val="0"/>
                                          </p:val>
                                        </p:tav>
                                        <p:tav tm="100000">
                                          <p:val>
                                            <p:strVal val="#ppt_h"/>
                                          </p:val>
                                        </p:tav>
                                      </p:tavLst>
                                    </p:anim>
                                    <p:animEffect transition="in" filter="fade">
                                      <p:cBhvr>
                                        <p:cTn id="9" dur="500"/>
                                        <p:tgtEl>
                                          <p:spTgt spid="2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7"/>
                                        </p:tgtEl>
                                        <p:attrNameLst>
                                          <p:attrName>style.visibility</p:attrName>
                                        </p:attrNameLst>
                                      </p:cBhvr>
                                      <p:to>
                                        <p:strVal val="visible"/>
                                      </p:to>
                                    </p:set>
                                    <p:anim calcmode="lin" valueType="num">
                                      <p:cBhvr additive="base">
                                        <p:cTn id="14" dur="500" fill="hold"/>
                                        <p:tgtEl>
                                          <p:spTgt spid="37"/>
                                        </p:tgtEl>
                                        <p:attrNameLst>
                                          <p:attrName>ppt_x</p:attrName>
                                        </p:attrNameLst>
                                      </p:cBhvr>
                                      <p:tavLst>
                                        <p:tav tm="0">
                                          <p:val>
                                            <p:strVal val="#ppt_x"/>
                                          </p:val>
                                        </p:tav>
                                        <p:tav tm="100000">
                                          <p:val>
                                            <p:strVal val="#ppt_x"/>
                                          </p:val>
                                        </p:tav>
                                      </p:tavLst>
                                    </p:anim>
                                    <p:anim calcmode="lin" valueType="num">
                                      <p:cBhvr additive="base">
                                        <p:cTn id="15" dur="500" fill="hold"/>
                                        <p:tgtEl>
                                          <p:spTgt spid="37"/>
                                        </p:tgtEl>
                                        <p:attrNameLst>
                                          <p:attrName>ppt_y</p:attrName>
                                        </p:attrNameLst>
                                      </p:cBhvr>
                                      <p:tavLst>
                                        <p:tav tm="0">
                                          <p:val>
                                            <p:strVal val="1+#ppt_h/2"/>
                                          </p:val>
                                        </p:tav>
                                        <p:tav tm="100000">
                                          <p:val>
                                            <p:strVal val="#ppt_y"/>
                                          </p:val>
                                        </p:tav>
                                      </p:tavLst>
                                    </p:anim>
                                  </p:childTnLst>
                                </p:cTn>
                              </p:par>
                            </p:childTnLst>
                          </p:cTn>
                        </p:par>
                        <p:par>
                          <p:cTn id="16" fill="hold">
                            <p:stCondLst>
                              <p:cond delay="500"/>
                            </p:stCondLst>
                            <p:childTnLst>
                              <p:par>
                                <p:cTn id="17" presetID="51" presetClass="entr" presetSubtype="0" fill="hold" grpId="0" nodeType="afterEffect">
                                  <p:stCondLst>
                                    <p:cond delay="0"/>
                                  </p:stCondLst>
                                  <p:childTnLst>
                                    <p:set>
                                      <p:cBhvr>
                                        <p:cTn id="18" dur="1" fill="hold">
                                          <p:stCondLst>
                                            <p:cond delay="0"/>
                                          </p:stCondLst>
                                        </p:cTn>
                                        <p:tgtEl>
                                          <p:spTgt spid="24"/>
                                        </p:tgtEl>
                                        <p:attrNameLst>
                                          <p:attrName>style.visibility</p:attrName>
                                        </p:attrNameLst>
                                      </p:cBhvr>
                                      <p:to>
                                        <p:strVal val="visible"/>
                                      </p:to>
                                    </p:set>
                                    <p:animEffect transition="in" filter="fade">
                                      <p:cBhvr>
                                        <p:cTn id="19" dur="385" decel="100000"/>
                                        <p:tgtEl>
                                          <p:spTgt spid="24"/>
                                        </p:tgtEl>
                                      </p:cBhvr>
                                    </p:animEffect>
                                    <p:animScale>
                                      <p:cBhvr>
                                        <p:cTn id="20" dur="385" decel="100000"/>
                                        <p:tgtEl>
                                          <p:spTgt spid="24"/>
                                        </p:tgtEl>
                                      </p:cBhvr>
                                      <p:from x="10000" y="10000"/>
                                      <p:to x="200000" y="450000"/>
                                    </p:animScale>
                                    <p:animScale>
                                      <p:cBhvr>
                                        <p:cTn id="21" dur="615" accel="100000" fill="hold">
                                          <p:stCondLst>
                                            <p:cond delay="385"/>
                                          </p:stCondLst>
                                        </p:cTn>
                                        <p:tgtEl>
                                          <p:spTgt spid="24"/>
                                        </p:tgtEl>
                                      </p:cBhvr>
                                      <p:from x="200000" y="450000"/>
                                      <p:to x="100000" y="100000"/>
                                    </p:animScale>
                                    <p:set>
                                      <p:cBhvr>
                                        <p:cTn id="22" dur="385" fill="hold"/>
                                        <p:tgtEl>
                                          <p:spTgt spid="24"/>
                                        </p:tgtEl>
                                        <p:attrNameLst>
                                          <p:attrName>ppt_x</p:attrName>
                                        </p:attrNameLst>
                                      </p:cBhvr>
                                      <p:to>
                                        <p:strVal val="(0.5)"/>
                                      </p:to>
                                    </p:set>
                                    <p:anim from="(0.5)" to="(#ppt_x)" calcmode="lin" valueType="num">
                                      <p:cBhvr>
                                        <p:cTn id="23" dur="615" accel="100000" fill="hold">
                                          <p:stCondLst>
                                            <p:cond delay="385"/>
                                          </p:stCondLst>
                                        </p:cTn>
                                        <p:tgtEl>
                                          <p:spTgt spid="24"/>
                                        </p:tgtEl>
                                        <p:attrNameLst>
                                          <p:attrName>ppt_x</p:attrName>
                                        </p:attrNameLst>
                                      </p:cBhvr>
                                    </p:anim>
                                    <p:set>
                                      <p:cBhvr>
                                        <p:cTn id="24" dur="385" fill="hold"/>
                                        <p:tgtEl>
                                          <p:spTgt spid="24"/>
                                        </p:tgtEl>
                                        <p:attrNameLst>
                                          <p:attrName>ppt_y</p:attrName>
                                        </p:attrNameLst>
                                      </p:cBhvr>
                                      <p:to>
                                        <p:strVal val="(#ppt_y+0.4)"/>
                                      </p:to>
                                    </p:set>
                                    <p:anim from="(#ppt_y+0.4)" to="(#ppt_y)" calcmode="lin" valueType="num">
                                      <p:cBhvr>
                                        <p:cTn id="25" dur="615" accel="100000" fill="hold">
                                          <p:stCondLst>
                                            <p:cond delay="385"/>
                                          </p:stCondLst>
                                        </p:cTn>
                                        <p:tgtEl>
                                          <p:spTgt spid="24"/>
                                        </p:tgtEl>
                                        <p:attrNameLst>
                                          <p:attrName>ppt_y</p:attrName>
                                        </p:attrNameLst>
                                      </p:cBhvr>
                                    </p:anim>
                                  </p:childTnLst>
                                </p:cTn>
                              </p:par>
                            </p:childTnLst>
                          </p:cTn>
                        </p:par>
                      </p:childTnLst>
                    </p:cTn>
                  </p:par>
                  <p:par>
                    <p:cTn id="26" fill="hold">
                      <p:stCondLst>
                        <p:cond delay="indefinite"/>
                      </p:stCondLst>
                      <p:childTnLst>
                        <p:par>
                          <p:cTn id="27" fill="hold">
                            <p:stCondLst>
                              <p:cond delay="0"/>
                            </p:stCondLst>
                            <p:childTnLst>
                              <p:par>
                                <p:cTn id="28" presetID="5" presetClass="entr" presetSubtype="10" fill="hold" grpId="0" nodeType="clickEffect">
                                  <p:stCondLst>
                                    <p:cond delay="0"/>
                                  </p:stCondLst>
                                  <p:childTnLst>
                                    <p:set>
                                      <p:cBhvr>
                                        <p:cTn id="29" dur="1" fill="hold">
                                          <p:stCondLst>
                                            <p:cond delay="0"/>
                                          </p:stCondLst>
                                        </p:cTn>
                                        <p:tgtEl>
                                          <p:spTgt spid="43035"/>
                                        </p:tgtEl>
                                        <p:attrNameLst>
                                          <p:attrName>style.visibility</p:attrName>
                                        </p:attrNameLst>
                                      </p:cBhvr>
                                      <p:to>
                                        <p:strVal val="visible"/>
                                      </p:to>
                                    </p:set>
                                    <p:animEffect transition="in" filter="checkerboard(across)">
                                      <p:cBhvr>
                                        <p:cTn id="30" dur="500"/>
                                        <p:tgtEl>
                                          <p:spTgt spid="43035"/>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16404"/>
                                        </p:tgtEl>
                                        <p:attrNameLst>
                                          <p:attrName>style.visibility</p:attrName>
                                        </p:attrNameLst>
                                      </p:cBhvr>
                                      <p:to>
                                        <p:strVal val="visible"/>
                                      </p:to>
                                    </p:set>
                                    <p:animEffect transition="in" filter="blinds(horizontal)">
                                      <p:cBhvr>
                                        <p:cTn id="35" dur="500"/>
                                        <p:tgtEl>
                                          <p:spTgt spid="164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22" grpId="0" animBg="1"/>
      <p:bldP spid="24" grpId="0" animBg="1"/>
      <p:bldP spid="43035" grpId="0"/>
      <p:bldP spid="16404"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3554" name="Rectangle 5"/>
          <p:cNvSpPr>
            <a:spLocks noChangeArrowheads="1"/>
          </p:cNvSpPr>
          <p:nvPr/>
        </p:nvSpPr>
        <p:spPr bwMode="auto">
          <a:xfrm>
            <a:off x="0" y="0"/>
            <a:ext cx="9144000" cy="762000"/>
          </a:xfrm>
          <a:prstGeom prst="rect">
            <a:avLst/>
          </a:prstGeom>
          <a:solidFill>
            <a:schemeClr val="bg1"/>
          </a:solidFill>
          <a:ln w="57150" cmpd="thinThick">
            <a:pattFill prst="pct90">
              <a:fgClr>
                <a:srgbClr val="993300"/>
              </a:fgClr>
              <a:bgClr>
                <a:srgbClr val="FFFFFF"/>
              </a:bgClr>
            </a:pattFill>
            <a:miter lim="800000"/>
            <a:headEnd/>
            <a:tailEnd/>
          </a:ln>
        </p:spPr>
        <p:txBody>
          <a:bodyPr wrap="none" anchor="ctr"/>
          <a:lstStyle/>
          <a:p>
            <a:pPr algn="ctr" eaLnBrk="0" hangingPunct="0"/>
            <a:r>
              <a:rPr lang="en-US" sz="2800" b="1">
                <a:solidFill>
                  <a:srgbClr val="000099"/>
                </a:solidFill>
                <a:latin typeface=".VnTimeH" pitchFamily="34" charset="0"/>
              </a:rPr>
              <a:t> </a:t>
            </a:r>
          </a:p>
        </p:txBody>
      </p:sp>
      <p:grpSp>
        <p:nvGrpSpPr>
          <p:cNvPr id="23555" name="Group 10"/>
          <p:cNvGrpSpPr>
            <a:grpSpLocks/>
          </p:cNvGrpSpPr>
          <p:nvPr/>
        </p:nvGrpSpPr>
        <p:grpSpPr bwMode="auto">
          <a:xfrm>
            <a:off x="76200" y="76200"/>
            <a:ext cx="1204913" cy="628650"/>
            <a:chOff x="2016" y="1920"/>
            <a:chExt cx="1680" cy="1680"/>
          </a:xfrm>
        </p:grpSpPr>
        <p:sp>
          <p:nvSpPr>
            <p:cNvPr id="7" name="Oval 6"/>
            <p:cNvSpPr>
              <a:spLocks noChangeArrowheads="1"/>
            </p:cNvSpPr>
            <p:nvPr/>
          </p:nvSpPr>
          <p:spPr bwMode="gray">
            <a:xfrm>
              <a:off x="2016" y="1920"/>
              <a:ext cx="1680" cy="1680"/>
            </a:xfrm>
            <a:prstGeom prst="ellipse">
              <a:avLst/>
            </a:prstGeom>
            <a:gradFill rotWithShape="1">
              <a:gsLst>
                <a:gs pos="0">
                  <a:schemeClr val="accent2"/>
                </a:gs>
                <a:gs pos="100000">
                  <a:schemeClr val="accent2">
                    <a:gamma/>
                    <a:shade val="63529"/>
                    <a:invGamma/>
                  </a:schemeClr>
                </a:gs>
              </a:gsLst>
              <a:lin ang="5400000" scaled="1"/>
            </a:gradFill>
            <a:ln w="9525">
              <a:noFill/>
              <a:round/>
              <a:headEnd/>
              <a:tailEnd/>
            </a:ln>
            <a:effectLst/>
          </p:spPr>
          <p:txBody>
            <a:bodyPr wrap="none" anchor="ctr"/>
            <a:lstStyle/>
            <a:p>
              <a:pPr fontAlgn="auto">
                <a:spcBef>
                  <a:spcPts val="0"/>
                </a:spcBef>
                <a:spcAft>
                  <a:spcPts val="0"/>
                </a:spcAft>
                <a:defRPr/>
              </a:pPr>
              <a:endParaRPr lang="en-US">
                <a:latin typeface="+mn-lt"/>
                <a:cs typeface="+mn-cs"/>
              </a:endParaRPr>
            </a:p>
          </p:txBody>
        </p:sp>
        <p:sp>
          <p:nvSpPr>
            <p:cNvPr id="23560" name="Freeform 7"/>
            <p:cNvSpPr>
              <a:spLocks/>
            </p:cNvSpPr>
            <p:nvPr/>
          </p:nvSpPr>
          <p:spPr bwMode="gray">
            <a:xfrm>
              <a:off x="2208" y="1948"/>
              <a:ext cx="1296" cy="634"/>
            </a:xfrm>
            <a:custGeom>
              <a:avLst/>
              <a:gdLst>
                <a:gd name="T0" fmla="*/ 871 w 1321"/>
                <a:gd name="T1" fmla="*/ 35 h 712"/>
                <a:gd name="T2" fmla="*/ 882 w 1321"/>
                <a:gd name="T3" fmla="*/ 38 h 712"/>
                <a:gd name="T4" fmla="*/ 885 w 1321"/>
                <a:gd name="T5" fmla="*/ 42 h 712"/>
                <a:gd name="T6" fmla="*/ 880 w 1321"/>
                <a:gd name="T7" fmla="*/ 45 h 712"/>
                <a:gd name="T8" fmla="*/ 869 w 1321"/>
                <a:gd name="T9" fmla="*/ 48 h 712"/>
                <a:gd name="T10" fmla="*/ 852 w 1321"/>
                <a:gd name="T11" fmla="*/ 51 h 712"/>
                <a:gd name="T12" fmla="*/ 829 w 1321"/>
                <a:gd name="T13" fmla="*/ 53 h 712"/>
                <a:gd name="T14" fmla="*/ 801 w 1321"/>
                <a:gd name="T15" fmla="*/ 54 h 712"/>
                <a:gd name="T16" fmla="*/ 768 w 1321"/>
                <a:gd name="T17" fmla="*/ 57 h 712"/>
                <a:gd name="T18" fmla="*/ 731 w 1321"/>
                <a:gd name="T19" fmla="*/ 59 h 712"/>
                <a:gd name="T20" fmla="*/ 690 w 1321"/>
                <a:gd name="T21" fmla="*/ 60 h 712"/>
                <a:gd name="T22" fmla="*/ 648 w 1321"/>
                <a:gd name="T23" fmla="*/ 61 h 712"/>
                <a:gd name="T24" fmla="*/ 600 w 1321"/>
                <a:gd name="T25" fmla="*/ 61 h 712"/>
                <a:gd name="T26" fmla="*/ 552 w 1321"/>
                <a:gd name="T27" fmla="*/ 61 h 712"/>
                <a:gd name="T28" fmla="*/ 533 w 1321"/>
                <a:gd name="T29" fmla="*/ 62 h 712"/>
                <a:gd name="T30" fmla="*/ 319 w 1321"/>
                <a:gd name="T31" fmla="*/ 62 h 712"/>
                <a:gd name="T32" fmla="*/ 316 w 1321"/>
                <a:gd name="T33" fmla="*/ 62 h 712"/>
                <a:gd name="T34" fmla="*/ 274 w 1321"/>
                <a:gd name="T35" fmla="*/ 61 h 712"/>
                <a:gd name="T36" fmla="*/ 233 w 1321"/>
                <a:gd name="T37" fmla="*/ 61 h 712"/>
                <a:gd name="T38" fmla="*/ 195 w 1321"/>
                <a:gd name="T39" fmla="*/ 61 h 712"/>
                <a:gd name="T40" fmla="*/ 159 w 1321"/>
                <a:gd name="T41" fmla="*/ 60 h 712"/>
                <a:gd name="T42" fmla="*/ 125 w 1321"/>
                <a:gd name="T43" fmla="*/ 60 h 712"/>
                <a:gd name="T44" fmla="*/ 96 w 1321"/>
                <a:gd name="T45" fmla="*/ 58 h 712"/>
                <a:gd name="T46" fmla="*/ 69 w 1321"/>
                <a:gd name="T47" fmla="*/ 56 h 712"/>
                <a:gd name="T48" fmla="*/ 46 w 1321"/>
                <a:gd name="T49" fmla="*/ 54 h 712"/>
                <a:gd name="T50" fmla="*/ 26 w 1321"/>
                <a:gd name="T51" fmla="*/ 53 h 712"/>
                <a:gd name="T52" fmla="*/ 18 w 1321"/>
                <a:gd name="T53" fmla="*/ 51 h 712"/>
                <a:gd name="T54" fmla="*/ 6 w 1321"/>
                <a:gd name="T55" fmla="*/ 48 h 712"/>
                <a:gd name="T56" fmla="*/ 0 w 1321"/>
                <a:gd name="T57" fmla="*/ 46 h 712"/>
                <a:gd name="T58" fmla="*/ 0 w 1321"/>
                <a:gd name="T59" fmla="*/ 45 h 712"/>
                <a:gd name="T60" fmla="*/ 4 w 1321"/>
                <a:gd name="T61" fmla="*/ 42 h 712"/>
                <a:gd name="T62" fmla="*/ 16 w 1321"/>
                <a:gd name="T63" fmla="*/ 38 h 712"/>
                <a:gd name="T64" fmla="*/ 30 w 1321"/>
                <a:gd name="T65" fmla="*/ 33 h 712"/>
                <a:gd name="T66" fmla="*/ 65 w 1321"/>
                <a:gd name="T67" fmla="*/ 26 h 712"/>
                <a:gd name="T68" fmla="*/ 100 w 1321"/>
                <a:gd name="T69" fmla="*/ 20 h 712"/>
                <a:gd name="T70" fmla="*/ 136 w 1321"/>
                <a:gd name="T71" fmla="*/ 15 h 712"/>
                <a:gd name="T72" fmla="*/ 180 w 1321"/>
                <a:gd name="T73" fmla="*/ 11 h 712"/>
                <a:gd name="T74" fmla="*/ 229 w 1321"/>
                <a:gd name="T75" fmla="*/ 7 h 712"/>
                <a:gd name="T76" fmla="*/ 278 w 1321"/>
                <a:gd name="T77" fmla="*/ 4 h 712"/>
                <a:gd name="T78" fmla="*/ 333 w 1321"/>
                <a:gd name="T79" fmla="*/ 4 h 712"/>
                <a:gd name="T80" fmla="*/ 389 w 1321"/>
                <a:gd name="T81" fmla="*/ 4 h 712"/>
                <a:gd name="T82" fmla="*/ 447 w 1321"/>
                <a:gd name="T83" fmla="*/ 0 h 712"/>
                <a:gd name="T84" fmla="*/ 447 w 1321"/>
                <a:gd name="T85" fmla="*/ 0 h 712"/>
                <a:gd name="T86" fmla="*/ 508 w 1321"/>
                <a:gd name="T87" fmla="*/ 4 h 712"/>
                <a:gd name="T88" fmla="*/ 567 w 1321"/>
                <a:gd name="T89" fmla="*/ 4 h 712"/>
                <a:gd name="T90" fmla="*/ 624 w 1321"/>
                <a:gd name="T91" fmla="*/ 4 h 712"/>
                <a:gd name="T92" fmla="*/ 677 w 1321"/>
                <a:gd name="T93" fmla="*/ 8 h 712"/>
                <a:gd name="T94" fmla="*/ 724 w 1321"/>
                <a:gd name="T95" fmla="*/ 12 h 712"/>
                <a:gd name="T96" fmla="*/ 769 w 1321"/>
                <a:gd name="T97" fmla="*/ 17 h 712"/>
                <a:gd name="T98" fmla="*/ 808 w 1321"/>
                <a:gd name="T99" fmla="*/ 22 h 712"/>
                <a:gd name="T100" fmla="*/ 842 w 1321"/>
                <a:gd name="T101" fmla="*/ 28 h 712"/>
                <a:gd name="T102" fmla="*/ 871 w 1321"/>
                <a:gd name="T103" fmla="*/ 35 h 712"/>
                <a:gd name="T104" fmla="*/ 871 w 1321"/>
                <a:gd name="T105" fmla="*/ 35 h 71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321"/>
                <a:gd name="T160" fmla="*/ 0 h 712"/>
                <a:gd name="T161" fmla="*/ 1321 w 1321"/>
                <a:gd name="T162" fmla="*/ 712 h 71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759" y="6"/>
                  </a:lnTo>
                  <a:lnTo>
                    <a:pt x="847" y="23"/>
                  </a:lnTo>
                  <a:lnTo>
                    <a:pt x="932" y="53"/>
                  </a:lnTo>
                  <a:lnTo>
                    <a:pt x="1010" y="90"/>
                  </a:lnTo>
                  <a:lnTo>
                    <a:pt x="1082" y="137"/>
                  </a:lnTo>
                  <a:lnTo>
                    <a:pt x="1149" y="194"/>
                  </a:lnTo>
                  <a:lnTo>
                    <a:pt x="1208" y="256"/>
                  </a:lnTo>
                  <a:lnTo>
                    <a:pt x="1258" y="325"/>
                  </a:lnTo>
                  <a:lnTo>
                    <a:pt x="1301" y="401"/>
                  </a:lnTo>
                  <a:close/>
                </a:path>
              </a:pathLst>
            </a:custGeom>
            <a:gradFill rotWithShape="1">
              <a:gsLst>
                <a:gs pos="0">
                  <a:srgbClr val="FFFFFF"/>
                </a:gs>
                <a:gs pos="100000">
                  <a:schemeClr val="accent2"/>
                </a:gs>
              </a:gsLst>
              <a:lin ang="5400000" scaled="1"/>
            </a:gradFill>
            <a:ln w="0">
              <a:noFill/>
              <a:round/>
              <a:headEnd/>
              <a:tailEnd/>
            </a:ln>
          </p:spPr>
          <p:txBody>
            <a:bodyPr/>
            <a:lstStyle/>
            <a:p>
              <a:endParaRPr lang="en-US"/>
            </a:p>
          </p:txBody>
        </p:sp>
      </p:grpSp>
      <p:sp>
        <p:nvSpPr>
          <p:cNvPr id="23556" name="Text Box 13"/>
          <p:cNvSpPr txBox="1">
            <a:spLocks noChangeArrowheads="1"/>
          </p:cNvSpPr>
          <p:nvPr/>
        </p:nvSpPr>
        <p:spPr bwMode="gray">
          <a:xfrm>
            <a:off x="0" y="133350"/>
            <a:ext cx="1308100" cy="400050"/>
          </a:xfrm>
          <a:prstGeom prst="rect">
            <a:avLst/>
          </a:prstGeom>
          <a:noFill/>
          <a:ln w="9525">
            <a:noFill/>
            <a:miter lim="800000"/>
            <a:headEnd/>
            <a:tailEnd/>
          </a:ln>
        </p:spPr>
        <p:txBody>
          <a:bodyPr wrap="none">
            <a:spAutoFit/>
          </a:bodyPr>
          <a:lstStyle/>
          <a:p>
            <a:pPr algn="ctr" eaLnBrk="0" hangingPunct="0"/>
            <a:r>
              <a:rPr lang="en-US" altLang="vi-VN" sz="2000" b="1">
                <a:solidFill>
                  <a:srgbClr val="FFFFFF"/>
                </a:solidFill>
                <a:latin typeface="Times New Roman" pitchFamily="18" charset="0"/>
                <a:cs typeface="Times New Roman" pitchFamily="18" charset="0"/>
              </a:rPr>
              <a:t>Ngữ văn 8</a:t>
            </a:r>
          </a:p>
        </p:txBody>
      </p:sp>
      <p:sp>
        <p:nvSpPr>
          <p:cNvPr id="23557" name="Text Box 17"/>
          <p:cNvSpPr txBox="1">
            <a:spLocks noChangeArrowheads="1"/>
          </p:cNvSpPr>
          <p:nvPr/>
        </p:nvSpPr>
        <p:spPr bwMode="gray">
          <a:xfrm>
            <a:off x="1676400" y="-46038"/>
            <a:ext cx="7010400" cy="830997"/>
          </a:xfrm>
          <a:prstGeom prst="rect">
            <a:avLst/>
          </a:prstGeom>
          <a:noFill/>
          <a:ln w="9525">
            <a:noFill/>
            <a:miter lim="800000"/>
            <a:headEnd/>
            <a:tailEnd/>
          </a:ln>
        </p:spPr>
        <p:txBody>
          <a:bodyPr>
            <a:spAutoFit/>
          </a:bodyPr>
          <a:lstStyle/>
          <a:p>
            <a:pPr algn="ctr" eaLnBrk="0" hangingPunct="0"/>
            <a:r>
              <a:rPr lang="en-US" altLang="vi-VN" sz="2400" b="1">
                <a:solidFill>
                  <a:srgbClr val="0000FF"/>
                </a:solidFill>
                <a:latin typeface="Times New Roman" pitchFamily="18" charset="0"/>
                <a:cs typeface="Times New Roman" pitchFamily="18" charset="0"/>
              </a:rPr>
              <a:t>TIẾT </a:t>
            </a:r>
            <a:r>
              <a:rPr lang="en-US" altLang="vi-VN" sz="2400" b="1" smtClean="0">
                <a:solidFill>
                  <a:srgbClr val="0000FF"/>
                </a:solidFill>
                <a:latin typeface="Times New Roman" pitchFamily="18" charset="0"/>
                <a:cs typeface="Times New Roman" pitchFamily="18" charset="0"/>
              </a:rPr>
              <a:t>45 </a:t>
            </a:r>
            <a:r>
              <a:rPr lang="en-US" altLang="vi-VN" sz="2400" b="1">
                <a:solidFill>
                  <a:srgbClr val="0000FF"/>
                </a:solidFill>
                <a:latin typeface="Times New Roman" pitchFamily="18" charset="0"/>
                <a:cs typeface="Times New Roman" pitchFamily="18" charset="0"/>
              </a:rPr>
              <a:t>– NÓI GIẢM NÓI TRÁNH  </a:t>
            </a:r>
          </a:p>
          <a:p>
            <a:pPr algn="ctr" eaLnBrk="0" hangingPunct="0"/>
            <a:endParaRPr lang="en-US" altLang="vi-VN" sz="2400" b="1">
              <a:solidFill>
                <a:srgbClr val="0000FF"/>
              </a:solidFill>
              <a:latin typeface="Times New Roman" pitchFamily="18" charset="0"/>
              <a:cs typeface="Times New Roman" pitchFamily="18" charset="0"/>
            </a:endParaRPr>
          </a:p>
        </p:txBody>
      </p:sp>
      <p:sp>
        <p:nvSpPr>
          <p:cNvPr id="23558" name="Content Placeholder 10"/>
          <p:cNvSpPr>
            <a:spLocks noGrp="1"/>
          </p:cNvSpPr>
          <p:nvPr>
            <p:ph idx="1"/>
          </p:nvPr>
        </p:nvSpPr>
        <p:spPr>
          <a:xfrm>
            <a:off x="0" y="820738"/>
            <a:ext cx="9144000" cy="4389437"/>
          </a:xfrm>
        </p:spPr>
        <p:txBody>
          <a:bodyPr/>
          <a:lstStyle/>
          <a:p>
            <a:pPr algn="ctr" eaLnBrk="1" hangingPunct="1">
              <a:buFont typeface="Arial" charset="0"/>
              <a:buNone/>
            </a:pPr>
            <a:r>
              <a:rPr lang="en-US" sz="1400" b="1" u="sng" smtClean="0">
                <a:solidFill>
                  <a:schemeClr val="bg1"/>
                </a:solidFill>
              </a:rPr>
              <a:t>TÌNH HUỐNG:</a:t>
            </a:r>
            <a:endParaRPr lang="en-US" sz="1400" b="1" smtClean="0">
              <a:solidFill>
                <a:schemeClr val="bg1"/>
              </a:solidFill>
            </a:endParaRPr>
          </a:p>
          <a:p>
            <a:pPr eaLnBrk="1" hangingPunct="1"/>
            <a:r>
              <a:rPr lang="en-US" sz="1600" smtClean="0">
                <a:solidFill>
                  <a:schemeClr val="bg1"/>
                </a:solidFill>
              </a:rPr>
              <a:t>Tại khoa nội, bệnh viện đa khoa Thái Bình. Bác sĩ đang cầm bệnh án xem xét, vẻ mặt suy tư thì có tiếng gõ cửa.</a:t>
            </a:r>
          </a:p>
          <a:p>
            <a:pPr eaLnBrk="1" hangingPunct="1"/>
            <a:r>
              <a:rPr lang="en-US" sz="1600" smtClean="0">
                <a:solidFill>
                  <a:schemeClr val="bg1"/>
                </a:solidFill>
              </a:rPr>
              <a:t>Bác sĩ : mời vào</a:t>
            </a:r>
          </a:p>
          <a:p>
            <a:pPr eaLnBrk="1" hangingPunct="1"/>
            <a:r>
              <a:rPr lang="en-US" sz="1600" smtClean="0">
                <a:solidFill>
                  <a:schemeClr val="bg1"/>
                </a:solidFill>
              </a:rPr>
              <a:t>Bệnh nhân nữ: dạ, chào bác sĩ, tôi là bệnh nhân  Hoa tôi muốn hỏi bác sĩ về bệnh tình của tôi ạ!</a:t>
            </a:r>
          </a:p>
          <a:p>
            <a:pPr eaLnBrk="1" hangingPunct="1"/>
            <a:r>
              <a:rPr lang="en-US" sz="1600" smtClean="0">
                <a:solidFill>
                  <a:schemeClr val="bg1"/>
                </a:solidFill>
              </a:rPr>
              <a:t>Bác sĩ: mời chị ngồi . Tôi cũng đang xem bệnh án của chị đây. Hôm nay chị có bị đau không?</a:t>
            </a:r>
          </a:p>
          <a:p>
            <a:pPr eaLnBrk="1" hangingPunct="1"/>
            <a:r>
              <a:rPr lang="en-US" sz="1600" smtClean="0">
                <a:solidFill>
                  <a:schemeClr val="bg1"/>
                </a:solidFill>
              </a:rPr>
              <a:t> Bệnh nhân:Dạ, lúc đau, lúc không, cứ như giả vờ ấy bác sĩ ạ.</a:t>
            </a:r>
          </a:p>
          <a:p>
            <a:pPr eaLnBrk="1" hangingPunct="1"/>
            <a:r>
              <a:rPr lang="en-US" sz="1600" smtClean="0">
                <a:solidFill>
                  <a:schemeClr val="bg1"/>
                </a:solidFill>
              </a:rPr>
              <a:t>Bác sĩ: thế con chị đâu?</a:t>
            </a:r>
          </a:p>
          <a:p>
            <a:pPr eaLnBrk="1" hangingPunct="1"/>
            <a:r>
              <a:rPr lang="en-US" sz="1600" smtClean="0">
                <a:solidFill>
                  <a:schemeClr val="bg1"/>
                </a:solidFill>
              </a:rPr>
              <a:t>Bệnh nhân:nó đang ở bên  ngoài.</a:t>
            </a:r>
          </a:p>
          <a:p>
            <a:pPr eaLnBrk="1" hangingPunct="1"/>
            <a:r>
              <a:rPr lang="en-US" sz="1600" smtClean="0">
                <a:solidFill>
                  <a:schemeClr val="bg1"/>
                </a:solidFill>
              </a:rPr>
              <a:t>Bác sĩ: chị chưa xuất viện được đâu. Chị làm việc vất vả lâu ngày nên hiện nay sức khỏe  chị không tốt lắm đâu .Chị cứ yên tâm ở đây để chúng tôi điều trị, khi  nào khỏe thì về nhé. Chị về phòng nghỉ đi. À, chị bảo con  chị sang  tôi hướng dẫn hoàn thành thủ tục nhập viện nhé!</a:t>
            </a:r>
          </a:p>
          <a:p>
            <a:pPr eaLnBrk="1" hangingPunct="1"/>
            <a:r>
              <a:rPr lang="en-US" sz="1600" smtClean="0">
                <a:solidFill>
                  <a:schemeClr val="bg1"/>
                </a:solidFill>
              </a:rPr>
              <a:t>Bệnh nhân :vâng, cảm ơn bác sĩ, chào bác sĩ ạ!</a:t>
            </a:r>
          </a:p>
          <a:p>
            <a:pPr eaLnBrk="1" hangingPunct="1"/>
            <a:r>
              <a:rPr lang="en-US" sz="1600" smtClean="0">
                <a:solidFill>
                  <a:schemeClr val="bg1"/>
                </a:solidFill>
              </a:rPr>
              <a:t>Người nhà bệnh nhân: bác sĩ cho gọi cháu ạ?</a:t>
            </a:r>
          </a:p>
          <a:p>
            <a:pPr eaLnBrk="1" hangingPunct="1"/>
            <a:r>
              <a:rPr lang="en-US" sz="1600" smtClean="0">
                <a:solidFill>
                  <a:schemeClr val="bg1"/>
                </a:solidFill>
              </a:rPr>
              <a:t>Bác sĩ: cậu ngồi đi. Tôi vừa có kết quả xét nghiệm tế bào của mẹ cậu.</a:t>
            </a:r>
          </a:p>
          <a:p>
            <a:pPr eaLnBrk="1" hangingPunct="1"/>
            <a:r>
              <a:rPr lang="en-US" sz="1600" smtClean="0">
                <a:solidFill>
                  <a:schemeClr val="bg1"/>
                </a:solidFill>
              </a:rPr>
              <a:t>Người nhà bệnh nhân: vâng(vẻ mặt lo lắng)</a:t>
            </a:r>
          </a:p>
          <a:p>
            <a:pPr eaLnBrk="1" hangingPunct="1"/>
            <a:r>
              <a:rPr lang="en-US" sz="1600" smtClean="0">
                <a:solidFill>
                  <a:schemeClr val="bg1"/>
                </a:solidFill>
              </a:rPr>
              <a:t>Bác sĩ: đúng như chúng tôi dự đoán, mẹ cậu bị ung thư gan, khối u hiện đã di căn khắp cơ thể,hiện nay mẹ cậu rất yếu, có lẽ bà chỉ sống  được khoảng 2 tháng nữa thôi..</a:t>
            </a:r>
          </a:p>
          <a:p>
            <a:pPr eaLnBrk="1" hangingPunct="1"/>
            <a:r>
              <a:rPr lang="en-US" sz="1600" smtClean="0">
                <a:solidFill>
                  <a:schemeClr val="bg1"/>
                </a:solidFill>
              </a:rPr>
              <a:t>Người nhà bệnh nhân: trời ơi, nhanh thế sao  bác sĩ? có cách nào cứu được mẹ cháu không?</a:t>
            </a:r>
          </a:p>
          <a:p>
            <a:pPr eaLnBrk="1" hangingPunct="1"/>
            <a:r>
              <a:rPr lang="en-US" sz="1600" smtClean="0">
                <a:solidFill>
                  <a:schemeClr val="bg1"/>
                </a:solidFill>
              </a:rPr>
              <a:t>Bác sĩ:Anh yên tâm, chúng tôi sẽ làm hết trách nhiệm của mình.</a:t>
            </a:r>
          </a:p>
          <a:p>
            <a:pPr eaLnBrk="1" hangingPunct="1"/>
            <a:r>
              <a:rPr lang="en-US" sz="1600" smtClean="0">
                <a:solidFill>
                  <a:schemeClr val="bg1"/>
                </a:solidFill>
              </a:rPr>
              <a:t>Người nhà bệnh nhân: dạ, vâng, cảm ơn bác sĩ.</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rot="5400000">
            <a:off x="655638" y="3886200"/>
            <a:ext cx="5945188"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4578" name="Rectangle 5"/>
          <p:cNvSpPr>
            <a:spLocks noChangeArrowheads="1"/>
          </p:cNvSpPr>
          <p:nvPr/>
        </p:nvSpPr>
        <p:spPr bwMode="auto">
          <a:xfrm>
            <a:off x="0" y="0"/>
            <a:ext cx="9144000" cy="533400"/>
          </a:xfrm>
          <a:prstGeom prst="rect">
            <a:avLst/>
          </a:prstGeom>
          <a:solidFill>
            <a:schemeClr val="tx1"/>
          </a:solidFill>
          <a:ln w="57150" cmpd="thinThick">
            <a:pattFill prst="pct90">
              <a:fgClr>
                <a:srgbClr val="993300"/>
              </a:fgClr>
              <a:bgClr>
                <a:srgbClr val="FFFFFF"/>
              </a:bgClr>
            </a:pattFill>
            <a:miter lim="800000"/>
            <a:headEnd/>
            <a:tailEnd/>
          </a:ln>
        </p:spPr>
        <p:txBody>
          <a:bodyPr wrap="none" anchor="ctr"/>
          <a:lstStyle/>
          <a:p>
            <a:pPr algn="ctr" eaLnBrk="0" hangingPunct="0"/>
            <a:r>
              <a:rPr lang="en-US" sz="2800" b="1">
                <a:solidFill>
                  <a:srgbClr val="000099"/>
                </a:solidFill>
                <a:latin typeface=".VnTimeH" pitchFamily="34" charset="0"/>
              </a:rPr>
              <a:t> </a:t>
            </a:r>
          </a:p>
        </p:txBody>
      </p:sp>
      <p:sp>
        <p:nvSpPr>
          <p:cNvPr id="24579" name="Text Box 13"/>
          <p:cNvSpPr txBox="1">
            <a:spLocks noChangeArrowheads="1"/>
          </p:cNvSpPr>
          <p:nvPr/>
        </p:nvSpPr>
        <p:spPr bwMode="gray">
          <a:xfrm>
            <a:off x="0" y="76200"/>
            <a:ext cx="1308100" cy="400050"/>
          </a:xfrm>
          <a:prstGeom prst="rect">
            <a:avLst/>
          </a:prstGeom>
          <a:noFill/>
          <a:ln w="9525">
            <a:noFill/>
            <a:miter lim="800000"/>
            <a:headEnd/>
            <a:tailEnd/>
          </a:ln>
        </p:spPr>
        <p:txBody>
          <a:bodyPr wrap="none">
            <a:spAutoFit/>
          </a:bodyPr>
          <a:lstStyle/>
          <a:p>
            <a:pPr algn="ctr" eaLnBrk="0" hangingPunct="0"/>
            <a:r>
              <a:rPr lang="en-US" altLang="vi-VN" sz="2000" b="1">
                <a:solidFill>
                  <a:srgbClr val="FFFFFF"/>
                </a:solidFill>
                <a:latin typeface="Times New Roman" pitchFamily="18" charset="0"/>
                <a:cs typeface="Times New Roman" pitchFamily="18" charset="0"/>
              </a:rPr>
              <a:t>Ngữ văn 8</a:t>
            </a:r>
          </a:p>
        </p:txBody>
      </p:sp>
      <p:sp>
        <p:nvSpPr>
          <p:cNvPr id="24580" name="Oval 14"/>
          <p:cNvSpPr>
            <a:spLocks noChangeArrowheads="1"/>
          </p:cNvSpPr>
          <p:nvPr/>
        </p:nvSpPr>
        <p:spPr bwMode="gray">
          <a:xfrm>
            <a:off x="0" y="657225"/>
            <a:ext cx="1281113" cy="180975"/>
          </a:xfrm>
          <a:prstGeom prst="ellipse">
            <a:avLst/>
          </a:prstGeom>
          <a:gradFill rotWithShape="1">
            <a:gsLst>
              <a:gs pos="0">
                <a:schemeClr val="bg2"/>
              </a:gs>
              <a:gs pos="100000">
                <a:schemeClr val="bg1"/>
              </a:gs>
            </a:gsLst>
            <a:path path="shape">
              <a:fillToRect l="50000" t="50000" r="50000" b="50000"/>
            </a:path>
          </a:gradFill>
          <a:ln w="9525">
            <a:noFill/>
            <a:round/>
            <a:headEnd/>
            <a:tailEnd/>
          </a:ln>
        </p:spPr>
        <p:txBody>
          <a:bodyPr wrap="none" anchor="ctr"/>
          <a:lstStyle/>
          <a:p>
            <a:pPr algn="ctr"/>
            <a:endParaRPr lang="vi-VN" altLang="vi-VN"/>
          </a:p>
        </p:txBody>
      </p:sp>
      <p:grpSp>
        <p:nvGrpSpPr>
          <p:cNvPr id="24581" name="Group 10"/>
          <p:cNvGrpSpPr>
            <a:grpSpLocks/>
          </p:cNvGrpSpPr>
          <p:nvPr/>
        </p:nvGrpSpPr>
        <p:grpSpPr bwMode="auto">
          <a:xfrm>
            <a:off x="76200" y="0"/>
            <a:ext cx="1204913" cy="628650"/>
            <a:chOff x="2016" y="1920"/>
            <a:chExt cx="1680" cy="1680"/>
          </a:xfrm>
        </p:grpSpPr>
        <p:sp>
          <p:nvSpPr>
            <p:cNvPr id="12" name="Oval 11"/>
            <p:cNvSpPr>
              <a:spLocks noChangeArrowheads="1"/>
            </p:cNvSpPr>
            <p:nvPr/>
          </p:nvSpPr>
          <p:spPr bwMode="gray">
            <a:xfrm>
              <a:off x="2016" y="1920"/>
              <a:ext cx="1680" cy="1680"/>
            </a:xfrm>
            <a:prstGeom prst="ellipse">
              <a:avLst/>
            </a:prstGeom>
            <a:gradFill rotWithShape="1">
              <a:gsLst>
                <a:gs pos="0">
                  <a:schemeClr val="accent2"/>
                </a:gs>
                <a:gs pos="100000">
                  <a:schemeClr val="accent2">
                    <a:gamma/>
                    <a:shade val="63529"/>
                    <a:invGamma/>
                  </a:schemeClr>
                </a:gs>
              </a:gsLst>
              <a:lin ang="5400000" scaled="1"/>
            </a:gradFill>
            <a:ln w="9525">
              <a:noFill/>
              <a:round/>
              <a:headEnd/>
              <a:tailEnd/>
            </a:ln>
            <a:effectLst/>
          </p:spPr>
          <p:txBody>
            <a:bodyPr wrap="none" anchor="ctr"/>
            <a:lstStyle/>
            <a:p>
              <a:pPr fontAlgn="auto">
                <a:spcBef>
                  <a:spcPts val="0"/>
                </a:spcBef>
                <a:spcAft>
                  <a:spcPts val="0"/>
                </a:spcAft>
                <a:defRPr/>
              </a:pPr>
              <a:endParaRPr lang="en-US">
                <a:latin typeface="+mn-lt"/>
                <a:cs typeface="+mn-cs"/>
              </a:endParaRPr>
            </a:p>
          </p:txBody>
        </p:sp>
        <p:sp>
          <p:nvSpPr>
            <p:cNvPr id="24601" name="Freeform 12"/>
            <p:cNvSpPr>
              <a:spLocks/>
            </p:cNvSpPr>
            <p:nvPr/>
          </p:nvSpPr>
          <p:spPr bwMode="gray">
            <a:xfrm>
              <a:off x="2208" y="1948"/>
              <a:ext cx="1296" cy="634"/>
            </a:xfrm>
            <a:custGeom>
              <a:avLst/>
              <a:gdLst>
                <a:gd name="T0" fmla="*/ 871 w 1321"/>
                <a:gd name="T1" fmla="*/ 35 h 712"/>
                <a:gd name="T2" fmla="*/ 882 w 1321"/>
                <a:gd name="T3" fmla="*/ 38 h 712"/>
                <a:gd name="T4" fmla="*/ 885 w 1321"/>
                <a:gd name="T5" fmla="*/ 42 h 712"/>
                <a:gd name="T6" fmla="*/ 880 w 1321"/>
                <a:gd name="T7" fmla="*/ 45 h 712"/>
                <a:gd name="T8" fmla="*/ 869 w 1321"/>
                <a:gd name="T9" fmla="*/ 48 h 712"/>
                <a:gd name="T10" fmla="*/ 852 w 1321"/>
                <a:gd name="T11" fmla="*/ 51 h 712"/>
                <a:gd name="T12" fmla="*/ 829 w 1321"/>
                <a:gd name="T13" fmla="*/ 53 h 712"/>
                <a:gd name="T14" fmla="*/ 801 w 1321"/>
                <a:gd name="T15" fmla="*/ 54 h 712"/>
                <a:gd name="T16" fmla="*/ 768 w 1321"/>
                <a:gd name="T17" fmla="*/ 57 h 712"/>
                <a:gd name="T18" fmla="*/ 731 w 1321"/>
                <a:gd name="T19" fmla="*/ 59 h 712"/>
                <a:gd name="T20" fmla="*/ 690 w 1321"/>
                <a:gd name="T21" fmla="*/ 60 h 712"/>
                <a:gd name="T22" fmla="*/ 648 w 1321"/>
                <a:gd name="T23" fmla="*/ 61 h 712"/>
                <a:gd name="T24" fmla="*/ 600 w 1321"/>
                <a:gd name="T25" fmla="*/ 61 h 712"/>
                <a:gd name="T26" fmla="*/ 552 w 1321"/>
                <a:gd name="T27" fmla="*/ 61 h 712"/>
                <a:gd name="T28" fmla="*/ 533 w 1321"/>
                <a:gd name="T29" fmla="*/ 62 h 712"/>
                <a:gd name="T30" fmla="*/ 319 w 1321"/>
                <a:gd name="T31" fmla="*/ 62 h 712"/>
                <a:gd name="T32" fmla="*/ 316 w 1321"/>
                <a:gd name="T33" fmla="*/ 62 h 712"/>
                <a:gd name="T34" fmla="*/ 274 w 1321"/>
                <a:gd name="T35" fmla="*/ 61 h 712"/>
                <a:gd name="T36" fmla="*/ 233 w 1321"/>
                <a:gd name="T37" fmla="*/ 61 h 712"/>
                <a:gd name="T38" fmla="*/ 195 w 1321"/>
                <a:gd name="T39" fmla="*/ 61 h 712"/>
                <a:gd name="T40" fmla="*/ 159 w 1321"/>
                <a:gd name="T41" fmla="*/ 60 h 712"/>
                <a:gd name="T42" fmla="*/ 125 w 1321"/>
                <a:gd name="T43" fmla="*/ 60 h 712"/>
                <a:gd name="T44" fmla="*/ 96 w 1321"/>
                <a:gd name="T45" fmla="*/ 58 h 712"/>
                <a:gd name="T46" fmla="*/ 69 w 1321"/>
                <a:gd name="T47" fmla="*/ 56 h 712"/>
                <a:gd name="T48" fmla="*/ 46 w 1321"/>
                <a:gd name="T49" fmla="*/ 54 h 712"/>
                <a:gd name="T50" fmla="*/ 26 w 1321"/>
                <a:gd name="T51" fmla="*/ 53 h 712"/>
                <a:gd name="T52" fmla="*/ 18 w 1321"/>
                <a:gd name="T53" fmla="*/ 51 h 712"/>
                <a:gd name="T54" fmla="*/ 6 w 1321"/>
                <a:gd name="T55" fmla="*/ 48 h 712"/>
                <a:gd name="T56" fmla="*/ 0 w 1321"/>
                <a:gd name="T57" fmla="*/ 46 h 712"/>
                <a:gd name="T58" fmla="*/ 0 w 1321"/>
                <a:gd name="T59" fmla="*/ 45 h 712"/>
                <a:gd name="T60" fmla="*/ 4 w 1321"/>
                <a:gd name="T61" fmla="*/ 42 h 712"/>
                <a:gd name="T62" fmla="*/ 16 w 1321"/>
                <a:gd name="T63" fmla="*/ 38 h 712"/>
                <a:gd name="T64" fmla="*/ 30 w 1321"/>
                <a:gd name="T65" fmla="*/ 33 h 712"/>
                <a:gd name="T66" fmla="*/ 65 w 1321"/>
                <a:gd name="T67" fmla="*/ 26 h 712"/>
                <a:gd name="T68" fmla="*/ 100 w 1321"/>
                <a:gd name="T69" fmla="*/ 20 h 712"/>
                <a:gd name="T70" fmla="*/ 136 w 1321"/>
                <a:gd name="T71" fmla="*/ 15 h 712"/>
                <a:gd name="T72" fmla="*/ 180 w 1321"/>
                <a:gd name="T73" fmla="*/ 11 h 712"/>
                <a:gd name="T74" fmla="*/ 229 w 1321"/>
                <a:gd name="T75" fmla="*/ 7 h 712"/>
                <a:gd name="T76" fmla="*/ 278 w 1321"/>
                <a:gd name="T77" fmla="*/ 4 h 712"/>
                <a:gd name="T78" fmla="*/ 333 w 1321"/>
                <a:gd name="T79" fmla="*/ 4 h 712"/>
                <a:gd name="T80" fmla="*/ 389 w 1321"/>
                <a:gd name="T81" fmla="*/ 4 h 712"/>
                <a:gd name="T82" fmla="*/ 447 w 1321"/>
                <a:gd name="T83" fmla="*/ 0 h 712"/>
                <a:gd name="T84" fmla="*/ 447 w 1321"/>
                <a:gd name="T85" fmla="*/ 0 h 712"/>
                <a:gd name="T86" fmla="*/ 508 w 1321"/>
                <a:gd name="T87" fmla="*/ 4 h 712"/>
                <a:gd name="T88" fmla="*/ 567 w 1321"/>
                <a:gd name="T89" fmla="*/ 4 h 712"/>
                <a:gd name="T90" fmla="*/ 624 w 1321"/>
                <a:gd name="T91" fmla="*/ 4 h 712"/>
                <a:gd name="T92" fmla="*/ 677 w 1321"/>
                <a:gd name="T93" fmla="*/ 8 h 712"/>
                <a:gd name="T94" fmla="*/ 724 w 1321"/>
                <a:gd name="T95" fmla="*/ 12 h 712"/>
                <a:gd name="T96" fmla="*/ 769 w 1321"/>
                <a:gd name="T97" fmla="*/ 17 h 712"/>
                <a:gd name="T98" fmla="*/ 808 w 1321"/>
                <a:gd name="T99" fmla="*/ 22 h 712"/>
                <a:gd name="T100" fmla="*/ 842 w 1321"/>
                <a:gd name="T101" fmla="*/ 28 h 712"/>
                <a:gd name="T102" fmla="*/ 871 w 1321"/>
                <a:gd name="T103" fmla="*/ 35 h 712"/>
                <a:gd name="T104" fmla="*/ 871 w 1321"/>
                <a:gd name="T105" fmla="*/ 35 h 71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321"/>
                <a:gd name="T160" fmla="*/ 0 h 712"/>
                <a:gd name="T161" fmla="*/ 1321 w 1321"/>
                <a:gd name="T162" fmla="*/ 712 h 71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759" y="6"/>
                  </a:lnTo>
                  <a:lnTo>
                    <a:pt x="847" y="23"/>
                  </a:lnTo>
                  <a:lnTo>
                    <a:pt x="932" y="53"/>
                  </a:lnTo>
                  <a:lnTo>
                    <a:pt x="1010" y="90"/>
                  </a:lnTo>
                  <a:lnTo>
                    <a:pt x="1082" y="137"/>
                  </a:lnTo>
                  <a:lnTo>
                    <a:pt x="1149" y="194"/>
                  </a:lnTo>
                  <a:lnTo>
                    <a:pt x="1208" y="256"/>
                  </a:lnTo>
                  <a:lnTo>
                    <a:pt x="1258" y="325"/>
                  </a:lnTo>
                  <a:lnTo>
                    <a:pt x="1301" y="401"/>
                  </a:lnTo>
                  <a:close/>
                </a:path>
              </a:pathLst>
            </a:custGeom>
            <a:gradFill rotWithShape="1">
              <a:gsLst>
                <a:gs pos="0">
                  <a:srgbClr val="FFFFFF"/>
                </a:gs>
                <a:gs pos="100000">
                  <a:schemeClr val="accent2"/>
                </a:gs>
              </a:gsLst>
              <a:lin ang="5400000" scaled="1"/>
            </a:gradFill>
            <a:ln w="0">
              <a:noFill/>
              <a:round/>
              <a:headEnd/>
              <a:tailEnd/>
            </a:ln>
          </p:spPr>
          <p:txBody>
            <a:bodyPr/>
            <a:lstStyle/>
            <a:p>
              <a:endParaRPr lang="en-US"/>
            </a:p>
          </p:txBody>
        </p:sp>
      </p:grpSp>
      <p:sp>
        <p:nvSpPr>
          <p:cNvPr id="24582" name="Text Box 13"/>
          <p:cNvSpPr txBox="1">
            <a:spLocks noChangeArrowheads="1"/>
          </p:cNvSpPr>
          <p:nvPr/>
        </p:nvSpPr>
        <p:spPr bwMode="gray">
          <a:xfrm>
            <a:off x="0" y="76200"/>
            <a:ext cx="1308100" cy="400050"/>
          </a:xfrm>
          <a:prstGeom prst="rect">
            <a:avLst/>
          </a:prstGeom>
          <a:noFill/>
          <a:ln w="9525">
            <a:noFill/>
            <a:miter lim="800000"/>
            <a:headEnd/>
            <a:tailEnd/>
          </a:ln>
        </p:spPr>
        <p:txBody>
          <a:bodyPr wrap="none">
            <a:spAutoFit/>
          </a:bodyPr>
          <a:lstStyle/>
          <a:p>
            <a:pPr algn="ctr" eaLnBrk="0" hangingPunct="0"/>
            <a:r>
              <a:rPr lang="en-US" altLang="vi-VN" sz="2000" b="1">
                <a:solidFill>
                  <a:srgbClr val="FFFFFF"/>
                </a:solidFill>
                <a:latin typeface="Times New Roman" pitchFamily="18" charset="0"/>
                <a:cs typeface="Times New Roman" pitchFamily="18" charset="0"/>
              </a:rPr>
              <a:t>Ngữ văn 8</a:t>
            </a:r>
          </a:p>
        </p:txBody>
      </p:sp>
      <p:sp>
        <p:nvSpPr>
          <p:cNvPr id="24583" name="Text Box 17"/>
          <p:cNvSpPr txBox="1">
            <a:spLocks noChangeArrowheads="1"/>
          </p:cNvSpPr>
          <p:nvPr/>
        </p:nvSpPr>
        <p:spPr bwMode="gray">
          <a:xfrm>
            <a:off x="1676400" y="-36513"/>
            <a:ext cx="7010400" cy="519113"/>
          </a:xfrm>
          <a:prstGeom prst="rect">
            <a:avLst/>
          </a:prstGeom>
          <a:noFill/>
          <a:ln w="9525">
            <a:noFill/>
            <a:miter lim="800000"/>
            <a:headEnd/>
            <a:tailEnd/>
          </a:ln>
        </p:spPr>
        <p:txBody>
          <a:bodyPr>
            <a:spAutoFit/>
          </a:bodyPr>
          <a:lstStyle/>
          <a:p>
            <a:pPr algn="ctr" eaLnBrk="0" hangingPunct="0"/>
            <a:r>
              <a:rPr lang="en-US" altLang="vi-VN" sz="2800" b="1">
                <a:solidFill>
                  <a:srgbClr val="0000FF"/>
                </a:solidFill>
                <a:latin typeface="Times New Roman" pitchFamily="18" charset="0"/>
                <a:cs typeface="Times New Roman" pitchFamily="18" charset="0"/>
              </a:rPr>
              <a:t>TIẾT </a:t>
            </a:r>
            <a:r>
              <a:rPr lang="en-US" altLang="vi-VN" sz="2800" b="1" smtClean="0">
                <a:solidFill>
                  <a:srgbClr val="0000FF"/>
                </a:solidFill>
                <a:latin typeface="Times New Roman" pitchFamily="18" charset="0"/>
                <a:cs typeface="Times New Roman" pitchFamily="18" charset="0"/>
              </a:rPr>
              <a:t>45 </a:t>
            </a:r>
            <a:r>
              <a:rPr lang="en-US" altLang="vi-VN" sz="2800" b="1">
                <a:solidFill>
                  <a:srgbClr val="0000FF"/>
                </a:solidFill>
                <a:latin typeface="Times New Roman" pitchFamily="18" charset="0"/>
                <a:cs typeface="Times New Roman" pitchFamily="18" charset="0"/>
              </a:rPr>
              <a:t>– NÓI GIẢM NÓI TRÁNH  </a:t>
            </a:r>
          </a:p>
        </p:txBody>
      </p:sp>
      <p:sp>
        <p:nvSpPr>
          <p:cNvPr id="24584" name="Rectangle 33"/>
          <p:cNvSpPr>
            <a:spLocks noChangeArrowheads="1"/>
          </p:cNvSpPr>
          <p:nvPr/>
        </p:nvSpPr>
        <p:spPr bwMode="auto">
          <a:xfrm>
            <a:off x="0" y="3486150"/>
            <a:ext cx="3886200" cy="976313"/>
          </a:xfrm>
          <a:prstGeom prst="rect">
            <a:avLst/>
          </a:prstGeom>
          <a:noFill/>
          <a:ln w="9525">
            <a:noFill/>
            <a:miter lim="800000"/>
            <a:headEnd/>
            <a:tailEnd/>
          </a:ln>
        </p:spPr>
        <p:txBody>
          <a:bodyPr>
            <a:spAutoFit/>
          </a:bodyPr>
          <a:lstStyle/>
          <a:p>
            <a:r>
              <a:rPr lang="en-US" sz="2000" b="1">
                <a:latin typeface="Times New Roman" pitchFamily="18" charset="0"/>
                <a:cs typeface="Times New Roman" pitchFamily="18" charset="0"/>
                <a:sym typeface="Wingdings" pitchFamily="2" charset="2"/>
              </a:rPr>
              <a:t>* Lưu ý:</a:t>
            </a:r>
          </a:p>
          <a:p>
            <a:r>
              <a:rPr lang="en-US" b="1">
                <a:latin typeface="Times New Roman" pitchFamily="18" charset="0"/>
                <a:cs typeface="Times New Roman" pitchFamily="18" charset="0"/>
                <a:sym typeface="Wingdings" pitchFamily="2" charset="2"/>
              </a:rPr>
              <a:t> a. Một số cách nói giảm nói tránh: </a:t>
            </a:r>
            <a:endParaRPr lang="vi-VN" b="1">
              <a:latin typeface="Times New Roman" pitchFamily="18" charset="0"/>
              <a:cs typeface="Times New Roman" pitchFamily="18" charset="0"/>
            </a:endParaRPr>
          </a:p>
          <a:p>
            <a:endParaRPr lang="vi-VN" sz="2000" b="1" i="1">
              <a:sym typeface="Wingdings" pitchFamily="2" charset="2"/>
            </a:endParaRPr>
          </a:p>
        </p:txBody>
      </p:sp>
      <p:sp>
        <p:nvSpPr>
          <p:cNvPr id="24585" name="TextBox 29"/>
          <p:cNvSpPr txBox="1">
            <a:spLocks noChangeArrowheads="1"/>
          </p:cNvSpPr>
          <p:nvPr/>
        </p:nvSpPr>
        <p:spPr bwMode="auto">
          <a:xfrm>
            <a:off x="109538" y="4086225"/>
            <a:ext cx="2144712" cy="366713"/>
          </a:xfrm>
          <a:prstGeom prst="rect">
            <a:avLst/>
          </a:prstGeom>
          <a:noFill/>
          <a:ln w="9525">
            <a:noFill/>
            <a:miter lim="800000"/>
            <a:headEnd/>
            <a:tailEnd/>
          </a:ln>
        </p:spPr>
        <p:txBody>
          <a:bodyPr wrap="none">
            <a:spAutoFit/>
          </a:bodyPr>
          <a:lstStyle/>
          <a:p>
            <a:r>
              <a:rPr lang="en-US" i="1">
                <a:latin typeface="Times New Roman" pitchFamily="18" charset="0"/>
              </a:rPr>
              <a:t>- </a:t>
            </a:r>
            <a:r>
              <a:rPr lang="vi-VN" i="1">
                <a:latin typeface="Times New Roman" pitchFamily="18" charset="0"/>
              </a:rPr>
              <a:t>Dùng </a:t>
            </a:r>
            <a:r>
              <a:rPr lang="vi-VN" i="1">
                <a:latin typeface=".VnTime" pitchFamily="34" charset="0"/>
              </a:rPr>
              <a:t>tõ ®«ng</a:t>
            </a:r>
            <a:r>
              <a:rPr lang="vi-VN" i="1">
                <a:latin typeface="Times New Roman" pitchFamily="18" charset="0"/>
              </a:rPr>
              <a:t> nghĩa</a:t>
            </a:r>
            <a:endParaRPr lang="en-US" i="1">
              <a:latin typeface="Times New Roman" pitchFamily="18" charset="0"/>
            </a:endParaRPr>
          </a:p>
        </p:txBody>
      </p:sp>
      <p:sp>
        <p:nvSpPr>
          <p:cNvPr id="24586" name="TextBox 16"/>
          <p:cNvSpPr txBox="1">
            <a:spLocks noChangeArrowheads="1"/>
          </p:cNvSpPr>
          <p:nvPr/>
        </p:nvSpPr>
        <p:spPr bwMode="auto">
          <a:xfrm>
            <a:off x="0" y="566738"/>
            <a:ext cx="3779838" cy="1006475"/>
          </a:xfrm>
          <a:prstGeom prst="rect">
            <a:avLst/>
          </a:prstGeom>
          <a:noFill/>
          <a:ln w="9525">
            <a:noFill/>
            <a:miter lim="800000"/>
            <a:headEnd/>
            <a:tailEnd/>
          </a:ln>
        </p:spPr>
        <p:txBody>
          <a:bodyPr wrap="none">
            <a:spAutoFit/>
          </a:bodyPr>
          <a:lstStyle/>
          <a:p>
            <a:r>
              <a:rPr lang="vi-VN" altLang="vi-VN" sz="2000" b="1" dirty="0">
                <a:latin typeface="Times New Roman" pitchFamily="18" charset="0"/>
                <a:cs typeface="Times New Roman" pitchFamily="18" charset="0"/>
              </a:rPr>
              <a:t>I.Nói giảm nói tránh và tác dụng</a:t>
            </a:r>
            <a:r>
              <a:rPr lang="en-US" altLang="vi-VN" sz="2000" b="1" dirty="0">
                <a:latin typeface="Times New Roman" pitchFamily="18" charset="0"/>
                <a:cs typeface="Times New Roman" pitchFamily="18" charset="0"/>
              </a:rPr>
              <a:t> </a:t>
            </a:r>
          </a:p>
          <a:p>
            <a:r>
              <a:rPr lang="en-US" altLang="vi-VN" sz="2000" b="1" dirty="0" err="1">
                <a:latin typeface="Times New Roman" pitchFamily="18" charset="0"/>
                <a:cs typeface="Times New Roman" pitchFamily="18" charset="0"/>
              </a:rPr>
              <a:t>nói</a:t>
            </a:r>
            <a:r>
              <a:rPr lang="en-US" altLang="vi-VN" sz="2000" b="1" dirty="0">
                <a:latin typeface="Times New Roman" pitchFamily="18" charset="0"/>
                <a:cs typeface="Times New Roman" pitchFamily="18" charset="0"/>
              </a:rPr>
              <a:t> </a:t>
            </a:r>
            <a:r>
              <a:rPr lang="en-US" altLang="vi-VN" sz="2000" b="1" dirty="0" err="1">
                <a:latin typeface="Times New Roman" pitchFamily="18" charset="0"/>
                <a:cs typeface="Times New Roman" pitchFamily="18" charset="0"/>
              </a:rPr>
              <a:t>giảm</a:t>
            </a:r>
            <a:r>
              <a:rPr lang="en-US" altLang="vi-VN" sz="2000" b="1" dirty="0">
                <a:latin typeface="Times New Roman" pitchFamily="18" charset="0"/>
                <a:cs typeface="Times New Roman" pitchFamily="18" charset="0"/>
              </a:rPr>
              <a:t> </a:t>
            </a:r>
            <a:r>
              <a:rPr lang="en-US" altLang="vi-VN" sz="2000" b="1" dirty="0" err="1">
                <a:latin typeface="Times New Roman" pitchFamily="18" charset="0"/>
                <a:cs typeface="Times New Roman" pitchFamily="18" charset="0"/>
              </a:rPr>
              <a:t>nói</a:t>
            </a:r>
            <a:r>
              <a:rPr lang="en-US" altLang="vi-VN" sz="2000" b="1" dirty="0">
                <a:latin typeface="Times New Roman" pitchFamily="18" charset="0"/>
                <a:cs typeface="Times New Roman" pitchFamily="18" charset="0"/>
              </a:rPr>
              <a:t> </a:t>
            </a:r>
            <a:r>
              <a:rPr lang="en-US" altLang="vi-VN" sz="2000" b="1" dirty="0" err="1">
                <a:latin typeface="Times New Roman" pitchFamily="18" charset="0"/>
                <a:cs typeface="Times New Roman" pitchFamily="18" charset="0"/>
              </a:rPr>
              <a:t>tránh</a:t>
            </a:r>
            <a:r>
              <a:rPr lang="en-US" altLang="vi-VN" sz="2000" b="1" dirty="0">
                <a:latin typeface="Times New Roman" pitchFamily="18" charset="0"/>
                <a:cs typeface="Times New Roman" pitchFamily="18" charset="0"/>
              </a:rPr>
              <a:t>.</a:t>
            </a:r>
            <a:endParaRPr lang="vi-VN" altLang="vi-VN" sz="2000" b="1" dirty="0">
              <a:latin typeface="Times New Roman" pitchFamily="18" charset="0"/>
              <a:cs typeface="Times New Roman" pitchFamily="18" charset="0"/>
            </a:endParaRPr>
          </a:p>
          <a:p>
            <a:pPr>
              <a:buFontTx/>
              <a:buAutoNum type="arabicPeriod"/>
            </a:pPr>
            <a:r>
              <a:rPr lang="en-US" altLang="vi-VN" sz="2000" b="1" dirty="0">
                <a:latin typeface="Times New Roman" pitchFamily="18" charset="0"/>
                <a:cs typeface="Times New Roman" pitchFamily="18" charset="0"/>
              </a:rPr>
              <a:t> </a:t>
            </a:r>
            <a:r>
              <a:rPr lang="vi-VN" altLang="vi-VN" sz="2000" b="1" dirty="0" smtClean="0">
                <a:latin typeface="Times New Roman" pitchFamily="18" charset="0"/>
                <a:cs typeface="Times New Roman" pitchFamily="18" charset="0"/>
              </a:rPr>
              <a:t>Ví dụ:</a:t>
            </a:r>
            <a:endParaRPr lang="en-US" sz="2400" dirty="0">
              <a:latin typeface="Calibri" pitchFamily="34" charset="0"/>
            </a:endParaRPr>
          </a:p>
        </p:txBody>
      </p:sp>
      <p:sp>
        <p:nvSpPr>
          <p:cNvPr id="24587" name="Text Box 14"/>
          <p:cNvSpPr txBox="1">
            <a:spLocks noChangeArrowheads="1"/>
          </p:cNvSpPr>
          <p:nvPr/>
        </p:nvSpPr>
        <p:spPr bwMode="auto">
          <a:xfrm>
            <a:off x="12700" y="1449388"/>
            <a:ext cx="1905000" cy="396875"/>
          </a:xfrm>
          <a:prstGeom prst="rect">
            <a:avLst/>
          </a:prstGeom>
          <a:noFill/>
          <a:ln w="9525">
            <a:noFill/>
            <a:miter lim="800000"/>
            <a:headEnd/>
            <a:tailEnd/>
          </a:ln>
        </p:spPr>
        <p:txBody>
          <a:bodyPr>
            <a:spAutoFit/>
          </a:bodyPr>
          <a:lstStyle/>
          <a:p>
            <a:pPr>
              <a:spcBef>
                <a:spcPct val="50000"/>
              </a:spcBef>
            </a:pPr>
            <a:r>
              <a:rPr lang="en-US" sz="2000" b="1">
                <a:latin typeface="Times New Roman" pitchFamily="18" charset="0"/>
              </a:rPr>
              <a:t>2. Nhận xét</a:t>
            </a:r>
          </a:p>
        </p:txBody>
      </p:sp>
      <p:sp>
        <p:nvSpPr>
          <p:cNvPr id="24589" name="Text Box 16"/>
          <p:cNvSpPr txBox="1">
            <a:spLocks noChangeArrowheads="1"/>
          </p:cNvSpPr>
          <p:nvPr/>
        </p:nvSpPr>
        <p:spPr bwMode="auto">
          <a:xfrm>
            <a:off x="0" y="2085975"/>
            <a:ext cx="3657600" cy="1465263"/>
          </a:xfrm>
          <a:prstGeom prst="rect">
            <a:avLst/>
          </a:prstGeom>
          <a:noFill/>
          <a:ln w="9525">
            <a:noFill/>
            <a:miter lim="800000"/>
            <a:headEnd/>
            <a:tailEnd/>
          </a:ln>
        </p:spPr>
        <p:txBody>
          <a:bodyPr>
            <a:spAutoFit/>
          </a:bodyPr>
          <a:lstStyle/>
          <a:p>
            <a:pPr>
              <a:spcBef>
                <a:spcPct val="50000"/>
              </a:spcBef>
            </a:pPr>
            <a:r>
              <a:rPr lang="en-US">
                <a:solidFill>
                  <a:srgbClr val="0000FF"/>
                </a:solidFill>
                <a:latin typeface="Times New Roman" pitchFamily="18" charset="0"/>
              </a:rPr>
              <a:t>Nói </a:t>
            </a:r>
            <a:r>
              <a:rPr lang="en-US">
                <a:solidFill>
                  <a:srgbClr val="0000FF"/>
                </a:solidFill>
                <a:latin typeface=".VnTime" pitchFamily="34" charset="0"/>
              </a:rPr>
              <a:t>gi¶m</a:t>
            </a:r>
            <a:r>
              <a:rPr lang="en-US">
                <a:solidFill>
                  <a:srgbClr val="0000FF"/>
                </a:solidFill>
                <a:latin typeface="Times New Roman" pitchFamily="18" charset="0"/>
              </a:rPr>
              <a:t>, nói tránh là </a:t>
            </a:r>
            <a:r>
              <a:rPr lang="en-US">
                <a:solidFill>
                  <a:srgbClr val="0000FF"/>
                </a:solidFill>
                <a:latin typeface=".VnTime" pitchFamily="34" charset="0"/>
              </a:rPr>
              <a:t>mét biÖn</a:t>
            </a:r>
            <a:r>
              <a:rPr lang="en-US">
                <a:solidFill>
                  <a:srgbClr val="0000FF"/>
                </a:solidFill>
                <a:latin typeface="Times New Roman" pitchFamily="18" charset="0"/>
              </a:rPr>
              <a:t> pháp tu </a:t>
            </a:r>
            <a:r>
              <a:rPr lang="en-US">
                <a:solidFill>
                  <a:srgbClr val="0000FF"/>
                </a:solidFill>
                <a:latin typeface=".VnTime" pitchFamily="34" charset="0"/>
              </a:rPr>
              <a:t>tõ</a:t>
            </a:r>
            <a:r>
              <a:rPr lang="en-US">
                <a:solidFill>
                  <a:srgbClr val="0000FF"/>
                </a:solidFill>
                <a:latin typeface="Times New Roman" pitchFamily="18" charset="0"/>
              </a:rPr>
              <a:t> dùng cách </a:t>
            </a:r>
            <a:r>
              <a:rPr lang="en-US">
                <a:solidFill>
                  <a:srgbClr val="0000FF"/>
                </a:solidFill>
                <a:latin typeface=".VnTime" pitchFamily="34" charset="0"/>
              </a:rPr>
              <a:t>diÔn ®¹t tÕ nhÞ</a:t>
            </a:r>
            <a:r>
              <a:rPr lang="en-US">
                <a:solidFill>
                  <a:srgbClr val="0000FF"/>
                </a:solidFill>
                <a:latin typeface="Times New Roman" pitchFamily="18" charset="0"/>
              </a:rPr>
              <a:t>, </a:t>
            </a:r>
            <a:r>
              <a:rPr lang="en-US">
                <a:solidFill>
                  <a:srgbClr val="0000FF"/>
                </a:solidFill>
                <a:latin typeface=".VnTime" pitchFamily="34" charset="0"/>
              </a:rPr>
              <a:t>uyÓn chuyÓn</a:t>
            </a:r>
            <a:r>
              <a:rPr lang="en-US">
                <a:solidFill>
                  <a:srgbClr val="0000FF"/>
                </a:solidFill>
                <a:latin typeface="Times New Roman" pitchFamily="18" charset="0"/>
              </a:rPr>
              <a:t>, tránh gây </a:t>
            </a:r>
            <a:r>
              <a:rPr lang="en-US">
                <a:solidFill>
                  <a:srgbClr val="0000FF"/>
                </a:solidFill>
                <a:latin typeface=".VnTime" pitchFamily="34" charset="0"/>
              </a:rPr>
              <a:t>c¶m</a:t>
            </a:r>
            <a:r>
              <a:rPr lang="en-US">
                <a:solidFill>
                  <a:srgbClr val="0000FF"/>
                </a:solidFill>
                <a:latin typeface="Times New Roman" pitchFamily="18" charset="0"/>
              </a:rPr>
              <a:t> giác quá đau </a:t>
            </a:r>
            <a:r>
              <a:rPr lang="en-US">
                <a:solidFill>
                  <a:srgbClr val="0000FF"/>
                </a:solidFill>
                <a:latin typeface=".VnTime" pitchFamily="34" charset="0"/>
              </a:rPr>
              <a:t>buån</a:t>
            </a:r>
            <a:r>
              <a:rPr lang="en-US">
                <a:solidFill>
                  <a:srgbClr val="0000FF"/>
                </a:solidFill>
                <a:latin typeface="Times New Roman" pitchFamily="18" charset="0"/>
              </a:rPr>
              <a:t>, ghê </a:t>
            </a:r>
            <a:r>
              <a:rPr lang="en-US">
                <a:solidFill>
                  <a:srgbClr val="0000FF"/>
                </a:solidFill>
                <a:latin typeface=".VnTime" pitchFamily="34" charset="0"/>
              </a:rPr>
              <a:t>sî</a:t>
            </a:r>
            <a:r>
              <a:rPr lang="en-US">
                <a:solidFill>
                  <a:srgbClr val="0000FF"/>
                </a:solidFill>
                <a:latin typeface="Times New Roman" pitchFamily="18" charset="0"/>
              </a:rPr>
              <a:t>, </a:t>
            </a:r>
            <a:r>
              <a:rPr lang="en-US">
                <a:solidFill>
                  <a:srgbClr val="0000FF"/>
                </a:solidFill>
                <a:latin typeface=".VnTime" pitchFamily="34" charset="0"/>
              </a:rPr>
              <a:t>nÆng nÒ</a:t>
            </a:r>
            <a:r>
              <a:rPr lang="en-US">
                <a:solidFill>
                  <a:srgbClr val="0000FF"/>
                </a:solidFill>
                <a:latin typeface="Times New Roman" pitchFamily="18" charset="0"/>
              </a:rPr>
              <a:t>, tránh thô </a:t>
            </a:r>
            <a:r>
              <a:rPr lang="en-US">
                <a:solidFill>
                  <a:srgbClr val="0000FF"/>
                </a:solidFill>
                <a:latin typeface=".VnTime" pitchFamily="34" charset="0"/>
              </a:rPr>
              <a:t>tôc</a:t>
            </a:r>
            <a:r>
              <a:rPr lang="en-US">
                <a:solidFill>
                  <a:srgbClr val="0000FF"/>
                </a:solidFill>
                <a:latin typeface="Times New Roman" pitchFamily="18" charset="0"/>
              </a:rPr>
              <a:t>, </a:t>
            </a:r>
            <a:r>
              <a:rPr lang="en-US">
                <a:solidFill>
                  <a:srgbClr val="0000FF"/>
                </a:solidFill>
                <a:latin typeface=".VnTime" pitchFamily="34" charset="0"/>
              </a:rPr>
              <a:t>thiÕu lÞch sù</a:t>
            </a:r>
            <a:r>
              <a:rPr lang="en-US">
                <a:solidFill>
                  <a:srgbClr val="0000FF"/>
                </a:solidFill>
                <a:latin typeface="Times New Roman" pitchFamily="18" charset="0"/>
              </a:rPr>
              <a:t>.</a:t>
            </a:r>
          </a:p>
        </p:txBody>
      </p:sp>
      <p:sp>
        <p:nvSpPr>
          <p:cNvPr id="24590" name="Rectangle 32"/>
          <p:cNvSpPr>
            <a:spLocks noChangeArrowheads="1"/>
          </p:cNvSpPr>
          <p:nvPr/>
        </p:nvSpPr>
        <p:spPr bwMode="auto">
          <a:xfrm>
            <a:off x="-342900" y="4381500"/>
            <a:ext cx="3810000" cy="641350"/>
          </a:xfrm>
          <a:prstGeom prst="rect">
            <a:avLst/>
          </a:prstGeom>
          <a:noFill/>
          <a:ln w="9525">
            <a:noFill/>
            <a:miter lim="800000"/>
            <a:headEnd/>
            <a:tailEnd/>
          </a:ln>
        </p:spPr>
        <p:txBody>
          <a:bodyPr>
            <a:spAutoFit/>
          </a:bodyPr>
          <a:lstStyle/>
          <a:p>
            <a:pPr lvl="1"/>
            <a:r>
              <a:rPr lang="en-US" i="1">
                <a:latin typeface="Times New Roman" pitchFamily="18" charset="0"/>
                <a:cs typeface="Times New Roman" pitchFamily="18" charset="0"/>
                <a:sym typeface="Wingdings" pitchFamily="2" charset="2"/>
              </a:rPr>
              <a:t>- Dùng cách nói phủ định từ ngữ </a:t>
            </a:r>
          </a:p>
          <a:p>
            <a:pPr lvl="1"/>
            <a:r>
              <a:rPr lang="en-US" i="1">
                <a:latin typeface="Times New Roman" pitchFamily="18" charset="0"/>
                <a:cs typeface="Times New Roman" pitchFamily="18" charset="0"/>
                <a:sym typeface="Wingdings" pitchFamily="2" charset="2"/>
              </a:rPr>
              <a:t>trái nghĩa</a:t>
            </a:r>
          </a:p>
        </p:txBody>
      </p:sp>
      <p:sp>
        <p:nvSpPr>
          <p:cNvPr id="24591" name="Text Box 20"/>
          <p:cNvSpPr txBox="1">
            <a:spLocks noChangeArrowheads="1"/>
          </p:cNvSpPr>
          <p:nvPr/>
        </p:nvSpPr>
        <p:spPr bwMode="auto">
          <a:xfrm>
            <a:off x="104775" y="4964113"/>
            <a:ext cx="1828800" cy="366712"/>
          </a:xfrm>
          <a:prstGeom prst="rect">
            <a:avLst/>
          </a:prstGeom>
          <a:noFill/>
          <a:ln w="9525">
            <a:noFill/>
            <a:miter lim="800000"/>
            <a:headEnd/>
            <a:tailEnd/>
          </a:ln>
        </p:spPr>
        <p:txBody>
          <a:bodyPr>
            <a:spAutoFit/>
          </a:bodyPr>
          <a:lstStyle/>
          <a:p>
            <a:pPr>
              <a:spcBef>
                <a:spcPct val="50000"/>
              </a:spcBef>
            </a:pPr>
            <a:r>
              <a:rPr lang="en-US">
                <a:latin typeface="Times New Roman" pitchFamily="18" charset="0"/>
              </a:rPr>
              <a:t>- Nói vòng</a:t>
            </a:r>
          </a:p>
        </p:txBody>
      </p:sp>
      <p:sp>
        <p:nvSpPr>
          <p:cNvPr id="24592" name="Text Box 24"/>
          <p:cNvSpPr txBox="1">
            <a:spLocks noChangeArrowheads="1"/>
          </p:cNvSpPr>
          <p:nvPr/>
        </p:nvSpPr>
        <p:spPr bwMode="auto">
          <a:xfrm>
            <a:off x="57150" y="5243513"/>
            <a:ext cx="2895600" cy="366712"/>
          </a:xfrm>
          <a:prstGeom prst="rect">
            <a:avLst/>
          </a:prstGeom>
          <a:noFill/>
          <a:ln w="9525">
            <a:noFill/>
            <a:miter lim="800000"/>
            <a:headEnd/>
            <a:tailEnd/>
          </a:ln>
        </p:spPr>
        <p:txBody>
          <a:bodyPr>
            <a:spAutoFit/>
          </a:bodyPr>
          <a:lstStyle/>
          <a:p>
            <a:pPr>
              <a:spcBef>
                <a:spcPct val="50000"/>
              </a:spcBef>
            </a:pPr>
            <a:r>
              <a:rPr lang="en-US">
                <a:latin typeface="Times New Roman" pitchFamily="18" charset="0"/>
              </a:rPr>
              <a:t>- Nói tr</a:t>
            </a:r>
            <a:r>
              <a:rPr lang="en-US">
                <a:latin typeface=".VnTime" pitchFamily="34" charset="0"/>
              </a:rPr>
              <a:t>è</a:t>
            </a:r>
            <a:r>
              <a:rPr lang="en-US">
                <a:latin typeface="Times New Roman" pitchFamily="18" charset="0"/>
              </a:rPr>
              <a:t>ng (</a:t>
            </a:r>
            <a:r>
              <a:rPr lang="en-US">
                <a:latin typeface=".VnTime" pitchFamily="34" charset="0"/>
              </a:rPr>
              <a:t>tØnh l­îc</a:t>
            </a:r>
            <a:r>
              <a:rPr lang="en-US">
                <a:latin typeface="Times New Roman" pitchFamily="18" charset="0"/>
              </a:rPr>
              <a:t>)</a:t>
            </a:r>
          </a:p>
        </p:txBody>
      </p:sp>
      <p:sp>
        <p:nvSpPr>
          <p:cNvPr id="24593" name="Rectangle 26"/>
          <p:cNvSpPr>
            <a:spLocks noChangeArrowheads="1"/>
          </p:cNvSpPr>
          <p:nvPr/>
        </p:nvSpPr>
        <p:spPr bwMode="auto">
          <a:xfrm>
            <a:off x="0" y="5565775"/>
            <a:ext cx="3505200" cy="701675"/>
          </a:xfrm>
          <a:prstGeom prst="rect">
            <a:avLst/>
          </a:prstGeom>
          <a:noFill/>
          <a:ln w="9525">
            <a:noFill/>
            <a:miter lim="800000"/>
            <a:headEnd/>
            <a:tailEnd/>
          </a:ln>
        </p:spPr>
        <p:txBody>
          <a:bodyPr>
            <a:spAutoFit/>
          </a:bodyPr>
          <a:lstStyle/>
          <a:p>
            <a:r>
              <a:rPr lang="en-US" b="1">
                <a:latin typeface="Times New Roman" pitchFamily="18" charset="0"/>
                <a:cs typeface="Times New Roman" pitchFamily="18" charset="0"/>
                <a:sym typeface="Wingdings" pitchFamily="2" charset="2"/>
              </a:rPr>
              <a:t>b) Vận dụng nói giảm nói tránh:</a:t>
            </a:r>
            <a:r>
              <a:rPr lang="en-US" sz="2000" b="1">
                <a:latin typeface="Times New Roman" pitchFamily="18" charset="0"/>
                <a:cs typeface="Times New Roman" pitchFamily="18" charset="0"/>
                <a:sym typeface="Wingdings" pitchFamily="2" charset="2"/>
              </a:rPr>
              <a:t> </a:t>
            </a:r>
          </a:p>
          <a:p>
            <a:r>
              <a:rPr lang="en-US" sz="2000">
                <a:latin typeface="Times New Roman" pitchFamily="18" charset="0"/>
                <a:cs typeface="Times New Roman" pitchFamily="18" charset="0"/>
                <a:sym typeface="Wingdings" pitchFamily="2" charset="2"/>
              </a:rPr>
              <a:t>- </a:t>
            </a:r>
            <a:r>
              <a:rPr lang="en-US" i="1">
                <a:latin typeface="Times New Roman" pitchFamily="18" charset="0"/>
                <a:cs typeface="Times New Roman" pitchFamily="18" charset="0"/>
                <a:sym typeface="Wingdings" pitchFamily="2" charset="2"/>
              </a:rPr>
              <a:t>Trong lời nói hàng ngày</a:t>
            </a:r>
          </a:p>
        </p:txBody>
      </p:sp>
      <p:sp>
        <p:nvSpPr>
          <p:cNvPr id="21" name="Cloud 20"/>
          <p:cNvSpPr/>
          <p:nvPr/>
        </p:nvSpPr>
        <p:spPr>
          <a:xfrm>
            <a:off x="3733800" y="1524000"/>
            <a:ext cx="4953000" cy="3429000"/>
          </a:xfrm>
          <a:prstGeom prst="cloud">
            <a:avLst/>
          </a:prstGeom>
        </p:spPr>
        <p:style>
          <a:lnRef idx="2">
            <a:schemeClr val="accent6"/>
          </a:lnRef>
          <a:fillRef idx="1">
            <a:schemeClr val="lt1"/>
          </a:fillRef>
          <a:effectRef idx="0">
            <a:schemeClr val="accent6"/>
          </a:effectRef>
          <a:fontRef idx="minor">
            <a:schemeClr val="dk1"/>
          </a:fontRef>
        </p:style>
        <p:txBody>
          <a:bodyPr anchor="ctr"/>
          <a:lstStyle/>
          <a:p>
            <a:pPr fontAlgn="auto">
              <a:spcBef>
                <a:spcPts val="0"/>
              </a:spcBef>
              <a:spcAft>
                <a:spcPts val="0"/>
              </a:spcAft>
              <a:defRPr/>
            </a:pPr>
            <a:endParaRPr lang="en-US" sz="3200" b="1" dirty="0">
              <a:solidFill>
                <a:schemeClr val="bg1"/>
              </a:solidFill>
              <a:latin typeface="Times New Roman" pitchFamily="18" charset="0"/>
              <a:cs typeface="Times New Roman" pitchFamily="18" charset="0"/>
            </a:endParaRPr>
          </a:p>
        </p:txBody>
      </p:sp>
      <p:sp>
        <p:nvSpPr>
          <p:cNvPr id="24595" name="Text Box 27"/>
          <p:cNvSpPr txBox="1">
            <a:spLocks noChangeArrowheads="1"/>
          </p:cNvSpPr>
          <p:nvPr/>
        </p:nvSpPr>
        <p:spPr bwMode="auto">
          <a:xfrm>
            <a:off x="4495800" y="2133600"/>
            <a:ext cx="3733800" cy="2428875"/>
          </a:xfrm>
          <a:prstGeom prst="rect">
            <a:avLst/>
          </a:prstGeom>
          <a:noFill/>
          <a:ln w="9525">
            <a:noFill/>
            <a:miter lim="800000"/>
            <a:headEnd/>
            <a:tailEnd/>
          </a:ln>
        </p:spPr>
        <p:txBody>
          <a:bodyPr>
            <a:spAutoFit/>
          </a:bodyPr>
          <a:lstStyle/>
          <a:p>
            <a:pPr>
              <a:spcBef>
                <a:spcPct val="50000"/>
              </a:spcBef>
              <a:buFontTx/>
              <a:buChar char="-"/>
            </a:pPr>
            <a:r>
              <a:rPr lang="en-US"/>
              <a:t>Với bệnh nhân: …Hiện nay sức khỏe của chị không tốt lắm đâu…</a:t>
            </a:r>
          </a:p>
          <a:p>
            <a:pPr>
              <a:spcBef>
                <a:spcPct val="50000"/>
              </a:spcBef>
              <a:buFontTx/>
              <a:buChar char="-"/>
            </a:pPr>
            <a:endParaRPr lang="en-US"/>
          </a:p>
          <a:p>
            <a:pPr>
              <a:spcBef>
                <a:spcPct val="50000"/>
              </a:spcBef>
              <a:buFontTx/>
              <a:buChar char="-"/>
            </a:pPr>
            <a:endParaRPr lang="en-US"/>
          </a:p>
          <a:p>
            <a:pPr>
              <a:spcBef>
                <a:spcPct val="50000"/>
              </a:spcBef>
              <a:buFontTx/>
              <a:buChar char="-"/>
            </a:pPr>
            <a:r>
              <a:rPr lang="en-US"/>
              <a:t> Với con bệnh nhân: …Hiện nau mẹ cậu rất yếu, bà chỉ sống được hai tháng nữa thôi…</a:t>
            </a:r>
          </a:p>
        </p:txBody>
      </p:sp>
      <p:sp>
        <p:nvSpPr>
          <p:cNvPr id="24" name="Curved Right Arrow 23"/>
          <p:cNvSpPr/>
          <p:nvPr/>
        </p:nvSpPr>
        <p:spPr>
          <a:xfrm rot="11478564">
            <a:off x="8143875" y="1169988"/>
            <a:ext cx="863600" cy="1352550"/>
          </a:xfrm>
          <a:prstGeom prst="curved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23" name="TextBox 22"/>
          <p:cNvSpPr txBox="1"/>
          <p:nvPr/>
        </p:nvSpPr>
        <p:spPr>
          <a:xfrm>
            <a:off x="6767513" y="1057275"/>
            <a:ext cx="1493837" cy="434975"/>
          </a:xfrm>
          <a:prstGeom prst="rect">
            <a:avLst/>
          </a:prstGeom>
        </p:spPr>
        <p:style>
          <a:lnRef idx="3">
            <a:schemeClr val="lt1"/>
          </a:lnRef>
          <a:fillRef idx="1">
            <a:schemeClr val="accent4"/>
          </a:fillRef>
          <a:effectRef idx="1">
            <a:schemeClr val="accent4"/>
          </a:effectRef>
          <a:fontRef idx="minor">
            <a:schemeClr val="lt1"/>
          </a:fontRef>
        </p:style>
        <p:txBody>
          <a:bodyPr wrap="none">
            <a:spAutoFit/>
          </a:bodyPr>
          <a:lstStyle/>
          <a:p>
            <a:pPr fontAlgn="auto">
              <a:spcBef>
                <a:spcPts val="0"/>
              </a:spcBef>
              <a:spcAft>
                <a:spcPts val="0"/>
              </a:spcAft>
              <a:defRPr/>
            </a:pPr>
            <a:r>
              <a:rPr lang="vi-VN" sz="2000" b="1" dirty="0">
                <a:solidFill>
                  <a:srgbClr val="FFFF00"/>
                </a:solidFill>
              </a:rPr>
              <a:t>Nên NGNT</a:t>
            </a:r>
            <a:endParaRPr lang="en-US" sz="2000" b="1" dirty="0">
              <a:solidFill>
                <a:srgbClr val="FFFF00"/>
              </a:solidFill>
            </a:endParaRPr>
          </a:p>
        </p:txBody>
      </p:sp>
      <p:sp>
        <p:nvSpPr>
          <p:cNvPr id="2" name="Curved Right Arrow 29"/>
          <p:cNvSpPr/>
          <p:nvPr/>
        </p:nvSpPr>
        <p:spPr>
          <a:xfrm flipH="1">
            <a:off x="8229600" y="3810000"/>
            <a:ext cx="914400" cy="1524000"/>
          </a:xfrm>
          <a:prstGeom prst="curved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28" name="TextBox 27"/>
          <p:cNvSpPr txBox="1"/>
          <p:nvPr/>
        </p:nvSpPr>
        <p:spPr>
          <a:xfrm>
            <a:off x="5391150" y="4857750"/>
            <a:ext cx="2411413" cy="434975"/>
          </a:xfrm>
          <a:prstGeom prst="rect">
            <a:avLst/>
          </a:prstGeom>
        </p:spPr>
        <p:style>
          <a:lnRef idx="3">
            <a:schemeClr val="lt1"/>
          </a:lnRef>
          <a:fillRef idx="1">
            <a:schemeClr val="accent4"/>
          </a:fillRef>
          <a:effectRef idx="1">
            <a:schemeClr val="accent4"/>
          </a:effectRef>
          <a:fontRef idx="minor">
            <a:schemeClr val="lt1"/>
          </a:fontRef>
        </p:style>
        <p:txBody>
          <a:bodyPr wrap="none">
            <a:spAutoFit/>
          </a:bodyPr>
          <a:lstStyle/>
          <a:p>
            <a:pPr fontAlgn="auto">
              <a:spcBef>
                <a:spcPts val="0"/>
              </a:spcBef>
              <a:spcAft>
                <a:spcPts val="0"/>
              </a:spcAft>
              <a:defRPr/>
            </a:pPr>
            <a:r>
              <a:rPr lang="vi-VN" sz="2000" b="1" dirty="0">
                <a:solidFill>
                  <a:srgbClr val="FFFF00"/>
                </a:solidFill>
              </a:rPr>
              <a:t> Không nên NGNT</a:t>
            </a:r>
            <a:endParaRPr lang="en-US" sz="2000" b="1"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p:cTn id="7" dur="1000" fill="hold"/>
                                        <p:tgtEl>
                                          <p:spTgt spid="24"/>
                                        </p:tgtEl>
                                        <p:attrNameLst>
                                          <p:attrName>ppt_w</p:attrName>
                                        </p:attrNameLst>
                                      </p:cBhvr>
                                      <p:tavLst>
                                        <p:tav tm="0">
                                          <p:val>
                                            <p:fltVal val="0"/>
                                          </p:val>
                                        </p:tav>
                                        <p:tav tm="100000">
                                          <p:val>
                                            <p:strVal val="#ppt_w"/>
                                          </p:val>
                                        </p:tav>
                                      </p:tavLst>
                                    </p:anim>
                                    <p:anim calcmode="lin" valueType="num">
                                      <p:cBhvr>
                                        <p:cTn id="8" dur="1000" fill="hold"/>
                                        <p:tgtEl>
                                          <p:spTgt spid="24"/>
                                        </p:tgtEl>
                                        <p:attrNameLst>
                                          <p:attrName>ppt_h</p:attrName>
                                        </p:attrNameLst>
                                      </p:cBhvr>
                                      <p:tavLst>
                                        <p:tav tm="0">
                                          <p:val>
                                            <p:fltVal val="0"/>
                                          </p:val>
                                        </p:tav>
                                        <p:tav tm="100000">
                                          <p:val>
                                            <p:strVal val="#ppt_h"/>
                                          </p:val>
                                        </p:tav>
                                      </p:tavLst>
                                    </p:anim>
                                    <p:animEffect transition="in" filter="fade">
                                      <p:cBhvr>
                                        <p:cTn id="9" dur="1000"/>
                                        <p:tgtEl>
                                          <p:spTgt spid="2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23"/>
                                        </p:tgtEl>
                                        <p:attrNameLst>
                                          <p:attrName>style.visibility</p:attrName>
                                        </p:attrNameLst>
                                      </p:cBhvr>
                                      <p:to>
                                        <p:strVal val="visible"/>
                                      </p:to>
                                    </p:set>
                                    <p:anim calcmode="lin" valueType="num">
                                      <p:cBhvr>
                                        <p:cTn id="14" dur="1000" fill="hold"/>
                                        <p:tgtEl>
                                          <p:spTgt spid="23"/>
                                        </p:tgtEl>
                                        <p:attrNameLst>
                                          <p:attrName>ppt_w</p:attrName>
                                        </p:attrNameLst>
                                      </p:cBhvr>
                                      <p:tavLst>
                                        <p:tav tm="0">
                                          <p:val>
                                            <p:fltVal val="0"/>
                                          </p:val>
                                        </p:tav>
                                        <p:tav tm="100000">
                                          <p:val>
                                            <p:strVal val="#ppt_w"/>
                                          </p:val>
                                        </p:tav>
                                      </p:tavLst>
                                    </p:anim>
                                    <p:anim calcmode="lin" valueType="num">
                                      <p:cBhvr>
                                        <p:cTn id="15" dur="1000" fill="hold"/>
                                        <p:tgtEl>
                                          <p:spTgt spid="23"/>
                                        </p:tgtEl>
                                        <p:attrNameLst>
                                          <p:attrName>ppt_h</p:attrName>
                                        </p:attrNameLst>
                                      </p:cBhvr>
                                      <p:tavLst>
                                        <p:tav tm="0">
                                          <p:val>
                                            <p:fltVal val="0"/>
                                          </p:val>
                                        </p:tav>
                                        <p:tav tm="100000">
                                          <p:val>
                                            <p:strVal val="#ppt_h"/>
                                          </p:val>
                                        </p:tav>
                                      </p:tavLst>
                                    </p:anim>
                                    <p:animEffect transition="in" filter="fade">
                                      <p:cBhvr>
                                        <p:cTn id="16" dur="1000"/>
                                        <p:tgtEl>
                                          <p:spTgt spid="23"/>
                                        </p:tgtEl>
                                      </p:cBhvr>
                                    </p:animEffect>
                                  </p:childTnLst>
                                </p:cTn>
                              </p:par>
                              <p:par>
                                <p:cTn id="17" presetID="53" presetClass="entr" presetSubtype="0" fill="hold" grpId="0" nodeType="with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p:cTn id="19" dur="1000" fill="hold"/>
                                        <p:tgtEl>
                                          <p:spTgt spid="2"/>
                                        </p:tgtEl>
                                        <p:attrNameLst>
                                          <p:attrName>ppt_w</p:attrName>
                                        </p:attrNameLst>
                                      </p:cBhvr>
                                      <p:tavLst>
                                        <p:tav tm="0">
                                          <p:val>
                                            <p:fltVal val="0"/>
                                          </p:val>
                                        </p:tav>
                                        <p:tav tm="100000">
                                          <p:val>
                                            <p:strVal val="#ppt_w"/>
                                          </p:val>
                                        </p:tav>
                                      </p:tavLst>
                                    </p:anim>
                                    <p:anim calcmode="lin" valueType="num">
                                      <p:cBhvr>
                                        <p:cTn id="20" dur="1000" fill="hold"/>
                                        <p:tgtEl>
                                          <p:spTgt spid="2"/>
                                        </p:tgtEl>
                                        <p:attrNameLst>
                                          <p:attrName>ppt_h</p:attrName>
                                        </p:attrNameLst>
                                      </p:cBhvr>
                                      <p:tavLst>
                                        <p:tav tm="0">
                                          <p:val>
                                            <p:fltVal val="0"/>
                                          </p:val>
                                        </p:tav>
                                        <p:tav tm="100000">
                                          <p:val>
                                            <p:strVal val="#ppt_h"/>
                                          </p:val>
                                        </p:tav>
                                      </p:tavLst>
                                    </p:anim>
                                    <p:animEffect transition="in" filter="fade">
                                      <p:cBhvr>
                                        <p:cTn id="21" dur="1000"/>
                                        <p:tgtEl>
                                          <p:spTgt spid="2"/>
                                        </p:tgtEl>
                                      </p:cBhvr>
                                    </p:animEffect>
                                  </p:childTnLst>
                                </p:cTn>
                              </p:par>
                              <p:par>
                                <p:cTn id="22" presetID="53" presetClass="entr" presetSubtype="0" fill="hold" grpId="0" nodeType="withEffect">
                                  <p:stCondLst>
                                    <p:cond delay="0"/>
                                  </p:stCondLst>
                                  <p:childTnLst>
                                    <p:set>
                                      <p:cBhvr>
                                        <p:cTn id="23" dur="1" fill="hold">
                                          <p:stCondLst>
                                            <p:cond delay="0"/>
                                          </p:stCondLst>
                                        </p:cTn>
                                        <p:tgtEl>
                                          <p:spTgt spid="28"/>
                                        </p:tgtEl>
                                        <p:attrNameLst>
                                          <p:attrName>style.visibility</p:attrName>
                                        </p:attrNameLst>
                                      </p:cBhvr>
                                      <p:to>
                                        <p:strVal val="visible"/>
                                      </p:to>
                                    </p:set>
                                    <p:anim calcmode="lin" valueType="num">
                                      <p:cBhvr>
                                        <p:cTn id="24" dur="1000" fill="hold"/>
                                        <p:tgtEl>
                                          <p:spTgt spid="28"/>
                                        </p:tgtEl>
                                        <p:attrNameLst>
                                          <p:attrName>ppt_w</p:attrName>
                                        </p:attrNameLst>
                                      </p:cBhvr>
                                      <p:tavLst>
                                        <p:tav tm="0">
                                          <p:val>
                                            <p:fltVal val="0"/>
                                          </p:val>
                                        </p:tav>
                                        <p:tav tm="100000">
                                          <p:val>
                                            <p:strVal val="#ppt_w"/>
                                          </p:val>
                                        </p:tav>
                                      </p:tavLst>
                                    </p:anim>
                                    <p:anim calcmode="lin" valueType="num">
                                      <p:cBhvr>
                                        <p:cTn id="25" dur="1000" fill="hold"/>
                                        <p:tgtEl>
                                          <p:spTgt spid="28"/>
                                        </p:tgtEl>
                                        <p:attrNameLst>
                                          <p:attrName>ppt_h</p:attrName>
                                        </p:attrNameLst>
                                      </p:cBhvr>
                                      <p:tavLst>
                                        <p:tav tm="0">
                                          <p:val>
                                            <p:fltVal val="0"/>
                                          </p:val>
                                        </p:tav>
                                        <p:tav tm="100000">
                                          <p:val>
                                            <p:strVal val="#ppt_h"/>
                                          </p:val>
                                        </p:tav>
                                      </p:tavLst>
                                    </p:anim>
                                    <p:animEffect transition="in" filter="fade">
                                      <p:cBhvr>
                                        <p:cTn id="26" dur="10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3" grpId="0" animBg="1"/>
      <p:bldP spid="2" grpId="0" animBg="1"/>
      <p:bldP spid="2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rot="5400000">
            <a:off x="655638" y="3886200"/>
            <a:ext cx="5945188"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5602" name="Rectangle 5"/>
          <p:cNvSpPr>
            <a:spLocks noChangeArrowheads="1"/>
          </p:cNvSpPr>
          <p:nvPr/>
        </p:nvSpPr>
        <p:spPr bwMode="auto">
          <a:xfrm>
            <a:off x="0" y="0"/>
            <a:ext cx="9144000" cy="533400"/>
          </a:xfrm>
          <a:prstGeom prst="rect">
            <a:avLst/>
          </a:prstGeom>
          <a:solidFill>
            <a:schemeClr val="tx1"/>
          </a:solidFill>
          <a:ln w="57150" cmpd="thinThick">
            <a:pattFill prst="pct90">
              <a:fgClr>
                <a:srgbClr val="993300"/>
              </a:fgClr>
              <a:bgClr>
                <a:srgbClr val="FFFFFF"/>
              </a:bgClr>
            </a:pattFill>
            <a:miter lim="800000"/>
            <a:headEnd/>
            <a:tailEnd/>
          </a:ln>
        </p:spPr>
        <p:txBody>
          <a:bodyPr wrap="none" anchor="ctr"/>
          <a:lstStyle/>
          <a:p>
            <a:pPr algn="ctr" eaLnBrk="0" hangingPunct="0"/>
            <a:r>
              <a:rPr lang="en-US" sz="2800" b="1">
                <a:solidFill>
                  <a:srgbClr val="000099"/>
                </a:solidFill>
                <a:latin typeface=".VnTimeH" pitchFamily="34" charset="0"/>
              </a:rPr>
              <a:t> </a:t>
            </a:r>
          </a:p>
        </p:txBody>
      </p:sp>
      <p:sp>
        <p:nvSpPr>
          <p:cNvPr id="25603" name="Text Box 13"/>
          <p:cNvSpPr txBox="1">
            <a:spLocks noChangeArrowheads="1"/>
          </p:cNvSpPr>
          <p:nvPr/>
        </p:nvSpPr>
        <p:spPr bwMode="gray">
          <a:xfrm>
            <a:off x="0" y="76200"/>
            <a:ext cx="1308100" cy="400050"/>
          </a:xfrm>
          <a:prstGeom prst="rect">
            <a:avLst/>
          </a:prstGeom>
          <a:noFill/>
          <a:ln w="9525">
            <a:noFill/>
            <a:miter lim="800000"/>
            <a:headEnd/>
            <a:tailEnd/>
          </a:ln>
        </p:spPr>
        <p:txBody>
          <a:bodyPr wrap="none">
            <a:spAutoFit/>
          </a:bodyPr>
          <a:lstStyle/>
          <a:p>
            <a:pPr algn="ctr" eaLnBrk="0" hangingPunct="0"/>
            <a:r>
              <a:rPr lang="en-US" altLang="vi-VN" sz="2000" b="1">
                <a:solidFill>
                  <a:srgbClr val="FFFFFF"/>
                </a:solidFill>
                <a:latin typeface="Times New Roman" pitchFamily="18" charset="0"/>
                <a:cs typeface="Times New Roman" pitchFamily="18" charset="0"/>
              </a:rPr>
              <a:t>Ngữ văn 8</a:t>
            </a:r>
          </a:p>
        </p:txBody>
      </p:sp>
      <p:sp>
        <p:nvSpPr>
          <p:cNvPr id="25604" name="Oval 14"/>
          <p:cNvSpPr>
            <a:spLocks noChangeArrowheads="1"/>
          </p:cNvSpPr>
          <p:nvPr/>
        </p:nvSpPr>
        <p:spPr bwMode="gray">
          <a:xfrm>
            <a:off x="0" y="657225"/>
            <a:ext cx="1281113" cy="180975"/>
          </a:xfrm>
          <a:prstGeom prst="ellipse">
            <a:avLst/>
          </a:prstGeom>
          <a:gradFill rotWithShape="1">
            <a:gsLst>
              <a:gs pos="0">
                <a:schemeClr val="bg2"/>
              </a:gs>
              <a:gs pos="100000">
                <a:schemeClr val="bg1"/>
              </a:gs>
            </a:gsLst>
            <a:path path="shape">
              <a:fillToRect l="50000" t="50000" r="50000" b="50000"/>
            </a:path>
          </a:gradFill>
          <a:ln w="9525">
            <a:noFill/>
            <a:round/>
            <a:headEnd/>
            <a:tailEnd/>
          </a:ln>
        </p:spPr>
        <p:txBody>
          <a:bodyPr wrap="none" anchor="ctr"/>
          <a:lstStyle/>
          <a:p>
            <a:pPr algn="ctr"/>
            <a:endParaRPr lang="vi-VN" altLang="vi-VN"/>
          </a:p>
        </p:txBody>
      </p:sp>
      <p:grpSp>
        <p:nvGrpSpPr>
          <p:cNvPr id="25605" name="Group 10"/>
          <p:cNvGrpSpPr>
            <a:grpSpLocks/>
          </p:cNvGrpSpPr>
          <p:nvPr/>
        </p:nvGrpSpPr>
        <p:grpSpPr bwMode="auto">
          <a:xfrm>
            <a:off x="76200" y="0"/>
            <a:ext cx="1204913" cy="628650"/>
            <a:chOff x="2016" y="1920"/>
            <a:chExt cx="1680" cy="1680"/>
          </a:xfrm>
        </p:grpSpPr>
        <p:sp>
          <p:nvSpPr>
            <p:cNvPr id="12" name="Oval 11"/>
            <p:cNvSpPr>
              <a:spLocks noChangeArrowheads="1"/>
            </p:cNvSpPr>
            <p:nvPr/>
          </p:nvSpPr>
          <p:spPr bwMode="gray">
            <a:xfrm>
              <a:off x="2016" y="1920"/>
              <a:ext cx="1680" cy="1680"/>
            </a:xfrm>
            <a:prstGeom prst="ellipse">
              <a:avLst/>
            </a:prstGeom>
            <a:gradFill rotWithShape="1">
              <a:gsLst>
                <a:gs pos="0">
                  <a:schemeClr val="accent2"/>
                </a:gs>
                <a:gs pos="100000">
                  <a:schemeClr val="accent2">
                    <a:gamma/>
                    <a:shade val="63529"/>
                    <a:invGamma/>
                  </a:schemeClr>
                </a:gs>
              </a:gsLst>
              <a:lin ang="5400000" scaled="1"/>
            </a:gradFill>
            <a:ln w="9525">
              <a:noFill/>
              <a:round/>
              <a:headEnd/>
              <a:tailEnd/>
            </a:ln>
            <a:effectLst/>
          </p:spPr>
          <p:txBody>
            <a:bodyPr wrap="none" anchor="ctr"/>
            <a:lstStyle/>
            <a:p>
              <a:pPr fontAlgn="auto">
                <a:spcBef>
                  <a:spcPts val="0"/>
                </a:spcBef>
                <a:spcAft>
                  <a:spcPts val="0"/>
                </a:spcAft>
                <a:defRPr/>
              </a:pPr>
              <a:endParaRPr lang="en-US">
                <a:latin typeface="+mn-lt"/>
                <a:cs typeface="+mn-cs"/>
              </a:endParaRPr>
            </a:p>
          </p:txBody>
        </p:sp>
        <p:sp>
          <p:nvSpPr>
            <p:cNvPr id="25621" name="Freeform 12"/>
            <p:cNvSpPr>
              <a:spLocks/>
            </p:cNvSpPr>
            <p:nvPr/>
          </p:nvSpPr>
          <p:spPr bwMode="gray">
            <a:xfrm>
              <a:off x="2208" y="1948"/>
              <a:ext cx="1296" cy="634"/>
            </a:xfrm>
            <a:custGeom>
              <a:avLst/>
              <a:gdLst>
                <a:gd name="T0" fmla="*/ 871 w 1321"/>
                <a:gd name="T1" fmla="*/ 35 h 712"/>
                <a:gd name="T2" fmla="*/ 882 w 1321"/>
                <a:gd name="T3" fmla="*/ 38 h 712"/>
                <a:gd name="T4" fmla="*/ 885 w 1321"/>
                <a:gd name="T5" fmla="*/ 42 h 712"/>
                <a:gd name="T6" fmla="*/ 880 w 1321"/>
                <a:gd name="T7" fmla="*/ 45 h 712"/>
                <a:gd name="T8" fmla="*/ 869 w 1321"/>
                <a:gd name="T9" fmla="*/ 48 h 712"/>
                <a:gd name="T10" fmla="*/ 852 w 1321"/>
                <a:gd name="T11" fmla="*/ 51 h 712"/>
                <a:gd name="T12" fmla="*/ 829 w 1321"/>
                <a:gd name="T13" fmla="*/ 53 h 712"/>
                <a:gd name="T14" fmla="*/ 801 w 1321"/>
                <a:gd name="T15" fmla="*/ 54 h 712"/>
                <a:gd name="T16" fmla="*/ 768 w 1321"/>
                <a:gd name="T17" fmla="*/ 57 h 712"/>
                <a:gd name="T18" fmla="*/ 731 w 1321"/>
                <a:gd name="T19" fmla="*/ 59 h 712"/>
                <a:gd name="T20" fmla="*/ 690 w 1321"/>
                <a:gd name="T21" fmla="*/ 60 h 712"/>
                <a:gd name="T22" fmla="*/ 648 w 1321"/>
                <a:gd name="T23" fmla="*/ 61 h 712"/>
                <a:gd name="T24" fmla="*/ 600 w 1321"/>
                <a:gd name="T25" fmla="*/ 61 h 712"/>
                <a:gd name="T26" fmla="*/ 552 w 1321"/>
                <a:gd name="T27" fmla="*/ 61 h 712"/>
                <a:gd name="T28" fmla="*/ 533 w 1321"/>
                <a:gd name="T29" fmla="*/ 62 h 712"/>
                <a:gd name="T30" fmla="*/ 319 w 1321"/>
                <a:gd name="T31" fmla="*/ 62 h 712"/>
                <a:gd name="T32" fmla="*/ 316 w 1321"/>
                <a:gd name="T33" fmla="*/ 62 h 712"/>
                <a:gd name="T34" fmla="*/ 274 w 1321"/>
                <a:gd name="T35" fmla="*/ 61 h 712"/>
                <a:gd name="T36" fmla="*/ 233 w 1321"/>
                <a:gd name="T37" fmla="*/ 61 h 712"/>
                <a:gd name="T38" fmla="*/ 195 w 1321"/>
                <a:gd name="T39" fmla="*/ 61 h 712"/>
                <a:gd name="T40" fmla="*/ 159 w 1321"/>
                <a:gd name="T41" fmla="*/ 60 h 712"/>
                <a:gd name="T42" fmla="*/ 125 w 1321"/>
                <a:gd name="T43" fmla="*/ 60 h 712"/>
                <a:gd name="T44" fmla="*/ 96 w 1321"/>
                <a:gd name="T45" fmla="*/ 58 h 712"/>
                <a:gd name="T46" fmla="*/ 69 w 1321"/>
                <a:gd name="T47" fmla="*/ 56 h 712"/>
                <a:gd name="T48" fmla="*/ 46 w 1321"/>
                <a:gd name="T49" fmla="*/ 54 h 712"/>
                <a:gd name="T50" fmla="*/ 26 w 1321"/>
                <a:gd name="T51" fmla="*/ 53 h 712"/>
                <a:gd name="T52" fmla="*/ 18 w 1321"/>
                <a:gd name="T53" fmla="*/ 51 h 712"/>
                <a:gd name="T54" fmla="*/ 6 w 1321"/>
                <a:gd name="T55" fmla="*/ 48 h 712"/>
                <a:gd name="T56" fmla="*/ 0 w 1321"/>
                <a:gd name="T57" fmla="*/ 46 h 712"/>
                <a:gd name="T58" fmla="*/ 0 w 1321"/>
                <a:gd name="T59" fmla="*/ 45 h 712"/>
                <a:gd name="T60" fmla="*/ 4 w 1321"/>
                <a:gd name="T61" fmla="*/ 42 h 712"/>
                <a:gd name="T62" fmla="*/ 16 w 1321"/>
                <a:gd name="T63" fmla="*/ 38 h 712"/>
                <a:gd name="T64" fmla="*/ 30 w 1321"/>
                <a:gd name="T65" fmla="*/ 33 h 712"/>
                <a:gd name="T66" fmla="*/ 65 w 1321"/>
                <a:gd name="T67" fmla="*/ 26 h 712"/>
                <a:gd name="T68" fmla="*/ 100 w 1321"/>
                <a:gd name="T69" fmla="*/ 20 h 712"/>
                <a:gd name="T70" fmla="*/ 136 w 1321"/>
                <a:gd name="T71" fmla="*/ 15 h 712"/>
                <a:gd name="T72" fmla="*/ 180 w 1321"/>
                <a:gd name="T73" fmla="*/ 11 h 712"/>
                <a:gd name="T74" fmla="*/ 229 w 1321"/>
                <a:gd name="T75" fmla="*/ 7 h 712"/>
                <a:gd name="T76" fmla="*/ 278 w 1321"/>
                <a:gd name="T77" fmla="*/ 4 h 712"/>
                <a:gd name="T78" fmla="*/ 333 w 1321"/>
                <a:gd name="T79" fmla="*/ 4 h 712"/>
                <a:gd name="T80" fmla="*/ 389 w 1321"/>
                <a:gd name="T81" fmla="*/ 4 h 712"/>
                <a:gd name="T82" fmla="*/ 447 w 1321"/>
                <a:gd name="T83" fmla="*/ 0 h 712"/>
                <a:gd name="T84" fmla="*/ 447 w 1321"/>
                <a:gd name="T85" fmla="*/ 0 h 712"/>
                <a:gd name="T86" fmla="*/ 508 w 1321"/>
                <a:gd name="T87" fmla="*/ 4 h 712"/>
                <a:gd name="T88" fmla="*/ 567 w 1321"/>
                <a:gd name="T89" fmla="*/ 4 h 712"/>
                <a:gd name="T90" fmla="*/ 624 w 1321"/>
                <a:gd name="T91" fmla="*/ 4 h 712"/>
                <a:gd name="T92" fmla="*/ 677 w 1321"/>
                <a:gd name="T93" fmla="*/ 8 h 712"/>
                <a:gd name="T94" fmla="*/ 724 w 1321"/>
                <a:gd name="T95" fmla="*/ 12 h 712"/>
                <a:gd name="T96" fmla="*/ 769 w 1321"/>
                <a:gd name="T97" fmla="*/ 17 h 712"/>
                <a:gd name="T98" fmla="*/ 808 w 1321"/>
                <a:gd name="T99" fmla="*/ 22 h 712"/>
                <a:gd name="T100" fmla="*/ 842 w 1321"/>
                <a:gd name="T101" fmla="*/ 28 h 712"/>
                <a:gd name="T102" fmla="*/ 871 w 1321"/>
                <a:gd name="T103" fmla="*/ 35 h 712"/>
                <a:gd name="T104" fmla="*/ 871 w 1321"/>
                <a:gd name="T105" fmla="*/ 35 h 71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321"/>
                <a:gd name="T160" fmla="*/ 0 h 712"/>
                <a:gd name="T161" fmla="*/ 1321 w 1321"/>
                <a:gd name="T162" fmla="*/ 712 h 71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759" y="6"/>
                  </a:lnTo>
                  <a:lnTo>
                    <a:pt x="847" y="23"/>
                  </a:lnTo>
                  <a:lnTo>
                    <a:pt x="932" y="53"/>
                  </a:lnTo>
                  <a:lnTo>
                    <a:pt x="1010" y="90"/>
                  </a:lnTo>
                  <a:lnTo>
                    <a:pt x="1082" y="137"/>
                  </a:lnTo>
                  <a:lnTo>
                    <a:pt x="1149" y="194"/>
                  </a:lnTo>
                  <a:lnTo>
                    <a:pt x="1208" y="256"/>
                  </a:lnTo>
                  <a:lnTo>
                    <a:pt x="1258" y="325"/>
                  </a:lnTo>
                  <a:lnTo>
                    <a:pt x="1301" y="401"/>
                  </a:lnTo>
                  <a:close/>
                </a:path>
              </a:pathLst>
            </a:custGeom>
            <a:gradFill rotWithShape="1">
              <a:gsLst>
                <a:gs pos="0">
                  <a:srgbClr val="FFFFFF"/>
                </a:gs>
                <a:gs pos="100000">
                  <a:schemeClr val="accent2"/>
                </a:gs>
              </a:gsLst>
              <a:lin ang="5400000" scaled="1"/>
            </a:gradFill>
            <a:ln w="0">
              <a:noFill/>
              <a:round/>
              <a:headEnd/>
              <a:tailEnd/>
            </a:ln>
          </p:spPr>
          <p:txBody>
            <a:bodyPr/>
            <a:lstStyle/>
            <a:p>
              <a:endParaRPr lang="en-US"/>
            </a:p>
          </p:txBody>
        </p:sp>
      </p:grpSp>
      <p:sp>
        <p:nvSpPr>
          <p:cNvPr id="25606" name="Text Box 13"/>
          <p:cNvSpPr txBox="1">
            <a:spLocks noChangeArrowheads="1"/>
          </p:cNvSpPr>
          <p:nvPr/>
        </p:nvSpPr>
        <p:spPr bwMode="gray">
          <a:xfrm>
            <a:off x="0" y="76200"/>
            <a:ext cx="1308100" cy="400050"/>
          </a:xfrm>
          <a:prstGeom prst="rect">
            <a:avLst/>
          </a:prstGeom>
          <a:noFill/>
          <a:ln w="9525">
            <a:noFill/>
            <a:miter lim="800000"/>
            <a:headEnd/>
            <a:tailEnd/>
          </a:ln>
        </p:spPr>
        <p:txBody>
          <a:bodyPr wrap="none">
            <a:spAutoFit/>
          </a:bodyPr>
          <a:lstStyle/>
          <a:p>
            <a:pPr algn="ctr" eaLnBrk="0" hangingPunct="0"/>
            <a:r>
              <a:rPr lang="en-US" altLang="vi-VN" sz="2000" b="1">
                <a:solidFill>
                  <a:srgbClr val="FFFFFF"/>
                </a:solidFill>
                <a:latin typeface="Times New Roman" pitchFamily="18" charset="0"/>
                <a:cs typeface="Times New Roman" pitchFamily="18" charset="0"/>
              </a:rPr>
              <a:t>Ngữ văn 8</a:t>
            </a:r>
          </a:p>
        </p:txBody>
      </p:sp>
      <p:sp>
        <p:nvSpPr>
          <p:cNvPr id="25607" name="Text Box 17"/>
          <p:cNvSpPr txBox="1">
            <a:spLocks noChangeArrowheads="1"/>
          </p:cNvSpPr>
          <p:nvPr/>
        </p:nvSpPr>
        <p:spPr bwMode="gray">
          <a:xfrm>
            <a:off x="1676400" y="-36513"/>
            <a:ext cx="7010400" cy="519113"/>
          </a:xfrm>
          <a:prstGeom prst="rect">
            <a:avLst/>
          </a:prstGeom>
          <a:noFill/>
          <a:ln w="9525">
            <a:noFill/>
            <a:miter lim="800000"/>
            <a:headEnd/>
            <a:tailEnd/>
          </a:ln>
        </p:spPr>
        <p:txBody>
          <a:bodyPr>
            <a:spAutoFit/>
          </a:bodyPr>
          <a:lstStyle/>
          <a:p>
            <a:pPr algn="ctr" eaLnBrk="0" hangingPunct="0"/>
            <a:r>
              <a:rPr lang="en-US" altLang="vi-VN" sz="2800" b="1">
                <a:solidFill>
                  <a:srgbClr val="0000FF"/>
                </a:solidFill>
                <a:latin typeface="Times New Roman" pitchFamily="18" charset="0"/>
                <a:cs typeface="Times New Roman" pitchFamily="18" charset="0"/>
              </a:rPr>
              <a:t>TIẾT </a:t>
            </a:r>
            <a:r>
              <a:rPr lang="en-US" altLang="vi-VN" sz="2800" b="1" smtClean="0">
                <a:solidFill>
                  <a:srgbClr val="0000FF"/>
                </a:solidFill>
                <a:latin typeface="Times New Roman" pitchFamily="18" charset="0"/>
                <a:cs typeface="Times New Roman" pitchFamily="18" charset="0"/>
              </a:rPr>
              <a:t>45– </a:t>
            </a:r>
            <a:r>
              <a:rPr lang="en-US" altLang="vi-VN" sz="2800" b="1">
                <a:solidFill>
                  <a:srgbClr val="0000FF"/>
                </a:solidFill>
                <a:latin typeface="Times New Roman" pitchFamily="18" charset="0"/>
                <a:cs typeface="Times New Roman" pitchFamily="18" charset="0"/>
              </a:rPr>
              <a:t>NÓI GIẢM NÓI TRÁNH  </a:t>
            </a:r>
          </a:p>
        </p:txBody>
      </p:sp>
      <p:sp>
        <p:nvSpPr>
          <p:cNvPr id="25608" name="Rectangle 33"/>
          <p:cNvSpPr>
            <a:spLocks noChangeArrowheads="1"/>
          </p:cNvSpPr>
          <p:nvPr/>
        </p:nvSpPr>
        <p:spPr bwMode="auto">
          <a:xfrm>
            <a:off x="0" y="3486150"/>
            <a:ext cx="3886200" cy="976313"/>
          </a:xfrm>
          <a:prstGeom prst="rect">
            <a:avLst/>
          </a:prstGeom>
          <a:noFill/>
          <a:ln w="9525">
            <a:noFill/>
            <a:miter lim="800000"/>
            <a:headEnd/>
            <a:tailEnd/>
          </a:ln>
        </p:spPr>
        <p:txBody>
          <a:bodyPr>
            <a:spAutoFit/>
          </a:bodyPr>
          <a:lstStyle/>
          <a:p>
            <a:r>
              <a:rPr lang="en-US" sz="2000" b="1">
                <a:latin typeface="Times New Roman" pitchFamily="18" charset="0"/>
                <a:cs typeface="Times New Roman" pitchFamily="18" charset="0"/>
                <a:sym typeface="Wingdings" pitchFamily="2" charset="2"/>
              </a:rPr>
              <a:t>* Lưu ý:</a:t>
            </a:r>
          </a:p>
          <a:p>
            <a:r>
              <a:rPr lang="en-US" b="1">
                <a:latin typeface="Times New Roman" pitchFamily="18" charset="0"/>
                <a:cs typeface="Times New Roman" pitchFamily="18" charset="0"/>
                <a:sym typeface="Wingdings" pitchFamily="2" charset="2"/>
              </a:rPr>
              <a:t> a. Một số cách nói giảm nói tránh: </a:t>
            </a:r>
            <a:endParaRPr lang="vi-VN" b="1">
              <a:latin typeface="Times New Roman" pitchFamily="18" charset="0"/>
              <a:cs typeface="Times New Roman" pitchFamily="18" charset="0"/>
            </a:endParaRPr>
          </a:p>
          <a:p>
            <a:endParaRPr lang="vi-VN" sz="2000" b="1" i="1">
              <a:sym typeface="Wingdings" pitchFamily="2" charset="2"/>
            </a:endParaRPr>
          </a:p>
        </p:txBody>
      </p:sp>
      <p:sp>
        <p:nvSpPr>
          <p:cNvPr id="25609" name="TextBox 29"/>
          <p:cNvSpPr txBox="1">
            <a:spLocks noChangeArrowheads="1"/>
          </p:cNvSpPr>
          <p:nvPr/>
        </p:nvSpPr>
        <p:spPr bwMode="auto">
          <a:xfrm>
            <a:off x="109538" y="4086225"/>
            <a:ext cx="2163762" cy="366713"/>
          </a:xfrm>
          <a:prstGeom prst="rect">
            <a:avLst/>
          </a:prstGeom>
          <a:noFill/>
          <a:ln w="9525">
            <a:noFill/>
            <a:miter lim="800000"/>
            <a:headEnd/>
            <a:tailEnd/>
          </a:ln>
        </p:spPr>
        <p:txBody>
          <a:bodyPr wrap="none">
            <a:spAutoFit/>
          </a:bodyPr>
          <a:lstStyle/>
          <a:p>
            <a:r>
              <a:rPr lang="en-US" i="1">
                <a:latin typeface="Times New Roman" pitchFamily="18" charset="0"/>
              </a:rPr>
              <a:t>- </a:t>
            </a:r>
            <a:r>
              <a:rPr lang="vi-VN" i="1">
                <a:latin typeface="Times New Roman" pitchFamily="18" charset="0"/>
              </a:rPr>
              <a:t>Dùng từ đồng nghĩa</a:t>
            </a:r>
            <a:endParaRPr lang="en-US" i="1">
              <a:latin typeface="Times New Roman" pitchFamily="18" charset="0"/>
            </a:endParaRPr>
          </a:p>
        </p:txBody>
      </p:sp>
      <p:sp>
        <p:nvSpPr>
          <p:cNvPr id="25610" name="TextBox 16"/>
          <p:cNvSpPr txBox="1">
            <a:spLocks noChangeArrowheads="1"/>
          </p:cNvSpPr>
          <p:nvPr/>
        </p:nvSpPr>
        <p:spPr bwMode="auto">
          <a:xfrm>
            <a:off x="0" y="566738"/>
            <a:ext cx="3779838" cy="1006475"/>
          </a:xfrm>
          <a:prstGeom prst="rect">
            <a:avLst/>
          </a:prstGeom>
          <a:noFill/>
          <a:ln w="9525">
            <a:noFill/>
            <a:miter lim="800000"/>
            <a:headEnd/>
            <a:tailEnd/>
          </a:ln>
        </p:spPr>
        <p:txBody>
          <a:bodyPr wrap="none">
            <a:spAutoFit/>
          </a:bodyPr>
          <a:lstStyle/>
          <a:p>
            <a:r>
              <a:rPr lang="vi-VN" altLang="vi-VN" sz="2000" b="1" dirty="0">
                <a:latin typeface="Times New Roman" pitchFamily="18" charset="0"/>
                <a:cs typeface="Times New Roman" pitchFamily="18" charset="0"/>
              </a:rPr>
              <a:t>I.Nói giảm nói tránh và tác dụng</a:t>
            </a:r>
            <a:r>
              <a:rPr lang="en-US" altLang="vi-VN" sz="2000" b="1" dirty="0">
                <a:latin typeface="Times New Roman" pitchFamily="18" charset="0"/>
                <a:cs typeface="Times New Roman" pitchFamily="18" charset="0"/>
              </a:rPr>
              <a:t> </a:t>
            </a:r>
          </a:p>
          <a:p>
            <a:r>
              <a:rPr lang="en-US" altLang="vi-VN" sz="2000" b="1" dirty="0" err="1">
                <a:latin typeface="Times New Roman" pitchFamily="18" charset="0"/>
                <a:cs typeface="Times New Roman" pitchFamily="18" charset="0"/>
              </a:rPr>
              <a:t>nói</a:t>
            </a:r>
            <a:r>
              <a:rPr lang="en-US" altLang="vi-VN" sz="2000" b="1" dirty="0">
                <a:latin typeface="Times New Roman" pitchFamily="18" charset="0"/>
                <a:cs typeface="Times New Roman" pitchFamily="18" charset="0"/>
              </a:rPr>
              <a:t> </a:t>
            </a:r>
            <a:r>
              <a:rPr lang="en-US" altLang="vi-VN" sz="2000" b="1" dirty="0" err="1">
                <a:latin typeface="Times New Roman" pitchFamily="18" charset="0"/>
                <a:cs typeface="Times New Roman" pitchFamily="18" charset="0"/>
              </a:rPr>
              <a:t>giảm</a:t>
            </a:r>
            <a:r>
              <a:rPr lang="en-US" altLang="vi-VN" sz="2000" b="1" dirty="0">
                <a:latin typeface="Times New Roman" pitchFamily="18" charset="0"/>
                <a:cs typeface="Times New Roman" pitchFamily="18" charset="0"/>
              </a:rPr>
              <a:t> </a:t>
            </a:r>
            <a:r>
              <a:rPr lang="en-US" altLang="vi-VN" sz="2000" b="1" dirty="0" err="1">
                <a:latin typeface="Times New Roman" pitchFamily="18" charset="0"/>
                <a:cs typeface="Times New Roman" pitchFamily="18" charset="0"/>
              </a:rPr>
              <a:t>nói</a:t>
            </a:r>
            <a:r>
              <a:rPr lang="en-US" altLang="vi-VN" sz="2000" b="1" dirty="0">
                <a:latin typeface="Times New Roman" pitchFamily="18" charset="0"/>
                <a:cs typeface="Times New Roman" pitchFamily="18" charset="0"/>
              </a:rPr>
              <a:t> </a:t>
            </a:r>
            <a:r>
              <a:rPr lang="en-US" altLang="vi-VN" sz="2000" b="1" dirty="0" err="1">
                <a:latin typeface="Times New Roman" pitchFamily="18" charset="0"/>
                <a:cs typeface="Times New Roman" pitchFamily="18" charset="0"/>
              </a:rPr>
              <a:t>tránh</a:t>
            </a:r>
            <a:r>
              <a:rPr lang="en-US" altLang="vi-VN" sz="2000" b="1" dirty="0">
                <a:latin typeface="Times New Roman" pitchFamily="18" charset="0"/>
                <a:cs typeface="Times New Roman" pitchFamily="18" charset="0"/>
              </a:rPr>
              <a:t>.</a:t>
            </a:r>
            <a:endParaRPr lang="vi-VN" altLang="vi-VN" sz="2000" b="1" dirty="0">
              <a:latin typeface="Times New Roman" pitchFamily="18" charset="0"/>
              <a:cs typeface="Times New Roman" pitchFamily="18" charset="0"/>
            </a:endParaRPr>
          </a:p>
          <a:p>
            <a:pPr>
              <a:buFontTx/>
              <a:buAutoNum type="arabicPeriod"/>
            </a:pPr>
            <a:r>
              <a:rPr lang="en-US" altLang="vi-VN" sz="2000" b="1" dirty="0">
                <a:latin typeface="Times New Roman" pitchFamily="18" charset="0"/>
                <a:cs typeface="Times New Roman" pitchFamily="18" charset="0"/>
              </a:rPr>
              <a:t> </a:t>
            </a:r>
            <a:r>
              <a:rPr lang="vi-VN" altLang="vi-VN" sz="2000" b="1" dirty="0" smtClean="0">
                <a:latin typeface="Times New Roman" pitchFamily="18" charset="0"/>
                <a:cs typeface="Times New Roman" pitchFamily="18" charset="0"/>
              </a:rPr>
              <a:t>Ví dụ:</a:t>
            </a:r>
            <a:endParaRPr lang="en-US" sz="2400" dirty="0">
              <a:latin typeface="Calibri" pitchFamily="34" charset="0"/>
            </a:endParaRPr>
          </a:p>
        </p:txBody>
      </p:sp>
      <p:sp>
        <p:nvSpPr>
          <p:cNvPr id="25611" name="Text Box 14"/>
          <p:cNvSpPr txBox="1">
            <a:spLocks noChangeArrowheads="1"/>
          </p:cNvSpPr>
          <p:nvPr/>
        </p:nvSpPr>
        <p:spPr bwMode="auto">
          <a:xfrm>
            <a:off x="12700" y="1449388"/>
            <a:ext cx="1905000" cy="396875"/>
          </a:xfrm>
          <a:prstGeom prst="rect">
            <a:avLst/>
          </a:prstGeom>
          <a:noFill/>
          <a:ln w="9525">
            <a:noFill/>
            <a:miter lim="800000"/>
            <a:headEnd/>
            <a:tailEnd/>
          </a:ln>
        </p:spPr>
        <p:txBody>
          <a:bodyPr>
            <a:spAutoFit/>
          </a:bodyPr>
          <a:lstStyle/>
          <a:p>
            <a:pPr>
              <a:spcBef>
                <a:spcPct val="50000"/>
              </a:spcBef>
            </a:pPr>
            <a:r>
              <a:rPr lang="en-US" sz="2000" b="1">
                <a:latin typeface="Times New Roman" pitchFamily="18" charset="0"/>
              </a:rPr>
              <a:t>2. Nhận xét</a:t>
            </a:r>
          </a:p>
        </p:txBody>
      </p:sp>
      <p:sp>
        <p:nvSpPr>
          <p:cNvPr id="25614" name="Rectangle 32"/>
          <p:cNvSpPr>
            <a:spLocks noChangeArrowheads="1"/>
          </p:cNvSpPr>
          <p:nvPr/>
        </p:nvSpPr>
        <p:spPr bwMode="auto">
          <a:xfrm>
            <a:off x="-342900" y="4381500"/>
            <a:ext cx="3810000" cy="641350"/>
          </a:xfrm>
          <a:prstGeom prst="rect">
            <a:avLst/>
          </a:prstGeom>
          <a:noFill/>
          <a:ln w="9525">
            <a:noFill/>
            <a:miter lim="800000"/>
            <a:headEnd/>
            <a:tailEnd/>
          </a:ln>
        </p:spPr>
        <p:txBody>
          <a:bodyPr>
            <a:spAutoFit/>
          </a:bodyPr>
          <a:lstStyle/>
          <a:p>
            <a:pPr lvl="1"/>
            <a:r>
              <a:rPr lang="en-US" i="1">
                <a:latin typeface="Times New Roman" pitchFamily="18" charset="0"/>
                <a:cs typeface="Times New Roman" pitchFamily="18" charset="0"/>
                <a:sym typeface="Wingdings" pitchFamily="2" charset="2"/>
              </a:rPr>
              <a:t>- Dùng cách nói phủ định từ ngữ </a:t>
            </a:r>
          </a:p>
          <a:p>
            <a:pPr lvl="1"/>
            <a:r>
              <a:rPr lang="en-US" i="1">
                <a:latin typeface="Times New Roman" pitchFamily="18" charset="0"/>
                <a:cs typeface="Times New Roman" pitchFamily="18" charset="0"/>
                <a:sym typeface="Wingdings" pitchFamily="2" charset="2"/>
              </a:rPr>
              <a:t>trái nghĩa</a:t>
            </a:r>
          </a:p>
        </p:txBody>
      </p:sp>
      <p:sp>
        <p:nvSpPr>
          <p:cNvPr id="25615" name="Text Box 18"/>
          <p:cNvSpPr txBox="1">
            <a:spLocks noChangeArrowheads="1"/>
          </p:cNvSpPr>
          <p:nvPr/>
        </p:nvSpPr>
        <p:spPr bwMode="auto">
          <a:xfrm>
            <a:off x="104775" y="4964113"/>
            <a:ext cx="1828800" cy="366712"/>
          </a:xfrm>
          <a:prstGeom prst="rect">
            <a:avLst/>
          </a:prstGeom>
          <a:noFill/>
          <a:ln w="9525">
            <a:noFill/>
            <a:miter lim="800000"/>
            <a:headEnd/>
            <a:tailEnd/>
          </a:ln>
        </p:spPr>
        <p:txBody>
          <a:bodyPr>
            <a:spAutoFit/>
          </a:bodyPr>
          <a:lstStyle/>
          <a:p>
            <a:pPr>
              <a:spcBef>
                <a:spcPct val="50000"/>
              </a:spcBef>
            </a:pPr>
            <a:r>
              <a:rPr lang="en-US">
                <a:latin typeface="Times New Roman" pitchFamily="18" charset="0"/>
              </a:rPr>
              <a:t>- Nói vòng</a:t>
            </a:r>
          </a:p>
        </p:txBody>
      </p:sp>
      <p:sp>
        <p:nvSpPr>
          <p:cNvPr id="25616" name="Text Box 19"/>
          <p:cNvSpPr txBox="1">
            <a:spLocks noChangeArrowheads="1"/>
          </p:cNvSpPr>
          <p:nvPr/>
        </p:nvSpPr>
        <p:spPr bwMode="auto">
          <a:xfrm>
            <a:off x="57150" y="5243513"/>
            <a:ext cx="2895600" cy="366712"/>
          </a:xfrm>
          <a:prstGeom prst="rect">
            <a:avLst/>
          </a:prstGeom>
          <a:noFill/>
          <a:ln w="9525">
            <a:noFill/>
            <a:miter lim="800000"/>
            <a:headEnd/>
            <a:tailEnd/>
          </a:ln>
        </p:spPr>
        <p:txBody>
          <a:bodyPr>
            <a:spAutoFit/>
          </a:bodyPr>
          <a:lstStyle/>
          <a:p>
            <a:pPr>
              <a:spcBef>
                <a:spcPct val="50000"/>
              </a:spcBef>
            </a:pPr>
            <a:r>
              <a:rPr lang="en-US">
                <a:latin typeface="Times New Roman" pitchFamily="18" charset="0"/>
              </a:rPr>
              <a:t>- Nói trống (tỉnh lược)</a:t>
            </a:r>
          </a:p>
        </p:txBody>
      </p:sp>
      <p:sp>
        <p:nvSpPr>
          <p:cNvPr id="25617" name="Rectangle 26"/>
          <p:cNvSpPr>
            <a:spLocks noChangeArrowheads="1"/>
          </p:cNvSpPr>
          <p:nvPr/>
        </p:nvSpPr>
        <p:spPr bwMode="auto">
          <a:xfrm>
            <a:off x="0" y="5565775"/>
            <a:ext cx="3505200" cy="701675"/>
          </a:xfrm>
          <a:prstGeom prst="rect">
            <a:avLst/>
          </a:prstGeom>
          <a:noFill/>
          <a:ln w="9525">
            <a:noFill/>
            <a:miter lim="800000"/>
            <a:headEnd/>
            <a:tailEnd/>
          </a:ln>
        </p:spPr>
        <p:txBody>
          <a:bodyPr>
            <a:spAutoFit/>
          </a:bodyPr>
          <a:lstStyle/>
          <a:p>
            <a:r>
              <a:rPr lang="en-US" b="1">
                <a:latin typeface="Times New Roman" pitchFamily="18" charset="0"/>
                <a:cs typeface="Times New Roman" pitchFamily="18" charset="0"/>
                <a:sym typeface="Wingdings" pitchFamily="2" charset="2"/>
              </a:rPr>
              <a:t>b) Vận dụng nói giảm nói tránh:</a:t>
            </a:r>
            <a:r>
              <a:rPr lang="en-US" sz="2000" b="1">
                <a:latin typeface="Times New Roman" pitchFamily="18" charset="0"/>
                <a:cs typeface="Times New Roman" pitchFamily="18" charset="0"/>
                <a:sym typeface="Wingdings" pitchFamily="2" charset="2"/>
              </a:rPr>
              <a:t> </a:t>
            </a:r>
          </a:p>
          <a:p>
            <a:r>
              <a:rPr lang="en-US" sz="2000">
                <a:latin typeface="Times New Roman" pitchFamily="18" charset="0"/>
                <a:cs typeface="Times New Roman" pitchFamily="18" charset="0"/>
                <a:sym typeface="Wingdings" pitchFamily="2" charset="2"/>
              </a:rPr>
              <a:t>- </a:t>
            </a:r>
            <a:r>
              <a:rPr lang="en-US" i="1">
                <a:latin typeface="Times New Roman" pitchFamily="18" charset="0"/>
                <a:cs typeface="Times New Roman" pitchFamily="18" charset="0"/>
                <a:sym typeface="Wingdings" pitchFamily="2" charset="2"/>
              </a:rPr>
              <a:t>Trong lời nói hàng ngày</a:t>
            </a:r>
          </a:p>
        </p:txBody>
      </p:sp>
      <p:sp>
        <p:nvSpPr>
          <p:cNvPr id="21" name="TextBox 20"/>
          <p:cNvSpPr txBox="1">
            <a:spLocks noChangeArrowheads="1"/>
          </p:cNvSpPr>
          <p:nvPr/>
        </p:nvSpPr>
        <p:spPr bwMode="auto">
          <a:xfrm>
            <a:off x="0" y="6248400"/>
            <a:ext cx="2514600" cy="366713"/>
          </a:xfrm>
          <a:prstGeom prst="rect">
            <a:avLst/>
          </a:prstGeom>
          <a:noFill/>
          <a:ln w="9525">
            <a:noFill/>
            <a:miter lim="800000"/>
            <a:headEnd/>
            <a:tailEnd/>
          </a:ln>
        </p:spPr>
        <p:txBody>
          <a:bodyPr>
            <a:spAutoFit/>
          </a:bodyPr>
          <a:lstStyle/>
          <a:p>
            <a:pPr>
              <a:buFont typeface="Wingdings" pitchFamily="2" charset="2"/>
              <a:buNone/>
            </a:pPr>
            <a:r>
              <a:rPr lang="en-US" i="1">
                <a:latin typeface="Times New Roman" pitchFamily="18" charset="0"/>
                <a:cs typeface="Times New Roman" pitchFamily="18" charset="0"/>
              </a:rPr>
              <a:t>- Trong  văn chương</a:t>
            </a:r>
          </a:p>
        </p:txBody>
      </p:sp>
      <p:sp>
        <p:nvSpPr>
          <p:cNvPr id="29" name="Vertical Scroll 28"/>
          <p:cNvSpPr/>
          <p:nvPr/>
        </p:nvSpPr>
        <p:spPr>
          <a:xfrm>
            <a:off x="3733800" y="838200"/>
            <a:ext cx="5257800" cy="5638800"/>
          </a:xfrm>
          <a:prstGeom prst="verticalScroll">
            <a:avLst/>
          </a:prstGeom>
          <a:solidFill>
            <a:schemeClr val="accent3"/>
          </a:solidFill>
        </p:spPr>
        <p:style>
          <a:lnRef idx="3">
            <a:schemeClr val="lt1"/>
          </a:lnRef>
          <a:fillRef idx="1">
            <a:schemeClr val="accent3"/>
          </a:fillRef>
          <a:effectRef idx="1">
            <a:schemeClr val="accent3"/>
          </a:effectRef>
          <a:fontRef idx="minor">
            <a:schemeClr val="lt1"/>
          </a:fontRef>
        </p:style>
        <p:txBody>
          <a:bodyPr anchor="ctr"/>
          <a:lstStyle/>
          <a:p>
            <a:pPr fontAlgn="auto">
              <a:spcBef>
                <a:spcPts val="0"/>
              </a:spcBef>
              <a:spcAft>
                <a:spcPts val="0"/>
              </a:spcAft>
              <a:defRPr/>
            </a:pPr>
            <a:r>
              <a:rPr lang="en-US" b="1" i="1">
                <a:solidFill>
                  <a:srgbClr val="0000FF"/>
                </a:solidFill>
                <a:latin typeface="Times New Roman" pitchFamily="18" charset="0"/>
                <a:cs typeface="Times New Roman" pitchFamily="18" charset="0"/>
              </a:rPr>
              <a:t>-  Chỉ sử dụng nói giảm, nói tránh khi cần thiết để tránh đột ngột, đau buồn, ghê sợ, thiếu lịch sự</a:t>
            </a:r>
          </a:p>
          <a:p>
            <a:pPr fontAlgn="auto">
              <a:spcBef>
                <a:spcPts val="0"/>
              </a:spcBef>
              <a:spcAft>
                <a:spcPts val="0"/>
              </a:spcAft>
              <a:defRPr/>
            </a:pPr>
            <a:endParaRPr lang="en-US" b="1" i="1">
              <a:solidFill>
                <a:srgbClr val="0000FF"/>
              </a:solidFill>
              <a:latin typeface="Times New Roman" pitchFamily="18" charset="0"/>
              <a:cs typeface="Times New Roman" pitchFamily="18" charset="0"/>
            </a:endParaRPr>
          </a:p>
          <a:p>
            <a:pPr fontAlgn="auto">
              <a:spcBef>
                <a:spcPts val="0"/>
              </a:spcBef>
              <a:spcAft>
                <a:spcPts val="0"/>
              </a:spcAft>
              <a:defRPr/>
            </a:pPr>
            <a:r>
              <a:rPr lang="en-US" b="1" i="1">
                <a:solidFill>
                  <a:srgbClr val="0000FF"/>
                </a:solidFill>
                <a:latin typeface="Times New Roman" pitchFamily="18" charset="0"/>
                <a:cs typeface="Times New Roman" pitchFamily="18" charset="0"/>
              </a:rPr>
              <a:t>- Khi cần nói đúng sự thật, thông tin khách quan, chính xác thì không nên nói giảm nói tránh vì như thế là bất lợi.</a:t>
            </a:r>
            <a:endParaRPr lang="en-US"/>
          </a:p>
        </p:txBody>
      </p:sp>
      <p:sp>
        <p:nvSpPr>
          <p:cNvPr id="25623" name="Text Box 16"/>
          <p:cNvSpPr txBox="1">
            <a:spLocks noChangeArrowheads="1"/>
          </p:cNvSpPr>
          <p:nvPr/>
        </p:nvSpPr>
        <p:spPr bwMode="auto">
          <a:xfrm>
            <a:off x="0" y="2085975"/>
            <a:ext cx="3657600" cy="1465263"/>
          </a:xfrm>
          <a:prstGeom prst="rect">
            <a:avLst/>
          </a:prstGeom>
          <a:noFill/>
          <a:ln w="9525">
            <a:noFill/>
            <a:miter lim="800000"/>
            <a:headEnd/>
            <a:tailEnd/>
          </a:ln>
        </p:spPr>
        <p:txBody>
          <a:bodyPr>
            <a:spAutoFit/>
          </a:bodyPr>
          <a:lstStyle/>
          <a:p>
            <a:pPr>
              <a:spcBef>
                <a:spcPct val="50000"/>
              </a:spcBef>
            </a:pPr>
            <a:r>
              <a:rPr lang="en-US">
                <a:solidFill>
                  <a:srgbClr val="0000FF"/>
                </a:solidFill>
                <a:latin typeface="Times New Roman" pitchFamily="18" charset="0"/>
              </a:rPr>
              <a:t>Nói </a:t>
            </a:r>
            <a:r>
              <a:rPr lang="en-US">
                <a:solidFill>
                  <a:srgbClr val="0000FF"/>
                </a:solidFill>
                <a:latin typeface=".VnTime" pitchFamily="34" charset="0"/>
              </a:rPr>
              <a:t>gi¶m</a:t>
            </a:r>
            <a:r>
              <a:rPr lang="en-US">
                <a:solidFill>
                  <a:srgbClr val="0000FF"/>
                </a:solidFill>
                <a:latin typeface="Times New Roman" pitchFamily="18" charset="0"/>
              </a:rPr>
              <a:t>, nói tránh là </a:t>
            </a:r>
            <a:r>
              <a:rPr lang="en-US">
                <a:solidFill>
                  <a:srgbClr val="0000FF"/>
                </a:solidFill>
                <a:latin typeface=".VnTime" pitchFamily="34" charset="0"/>
              </a:rPr>
              <a:t>mét biÖn</a:t>
            </a:r>
            <a:r>
              <a:rPr lang="en-US">
                <a:solidFill>
                  <a:srgbClr val="0000FF"/>
                </a:solidFill>
                <a:latin typeface="Times New Roman" pitchFamily="18" charset="0"/>
              </a:rPr>
              <a:t> pháp tu </a:t>
            </a:r>
            <a:r>
              <a:rPr lang="en-US">
                <a:solidFill>
                  <a:srgbClr val="0000FF"/>
                </a:solidFill>
                <a:latin typeface=".VnTime" pitchFamily="34" charset="0"/>
              </a:rPr>
              <a:t>tõ</a:t>
            </a:r>
            <a:r>
              <a:rPr lang="en-US">
                <a:solidFill>
                  <a:srgbClr val="0000FF"/>
                </a:solidFill>
                <a:latin typeface="Times New Roman" pitchFamily="18" charset="0"/>
              </a:rPr>
              <a:t> dùng cách </a:t>
            </a:r>
            <a:r>
              <a:rPr lang="en-US">
                <a:solidFill>
                  <a:srgbClr val="0000FF"/>
                </a:solidFill>
                <a:latin typeface=".VnTime" pitchFamily="34" charset="0"/>
              </a:rPr>
              <a:t>diÔn ®¹t tÕ nhÞ</a:t>
            </a:r>
            <a:r>
              <a:rPr lang="en-US">
                <a:solidFill>
                  <a:srgbClr val="0000FF"/>
                </a:solidFill>
                <a:latin typeface="Times New Roman" pitchFamily="18" charset="0"/>
              </a:rPr>
              <a:t>, </a:t>
            </a:r>
            <a:r>
              <a:rPr lang="en-US">
                <a:solidFill>
                  <a:srgbClr val="0000FF"/>
                </a:solidFill>
                <a:latin typeface=".VnTime" pitchFamily="34" charset="0"/>
              </a:rPr>
              <a:t>uyÓn chuyÓn</a:t>
            </a:r>
            <a:r>
              <a:rPr lang="en-US">
                <a:solidFill>
                  <a:srgbClr val="0000FF"/>
                </a:solidFill>
                <a:latin typeface="Times New Roman" pitchFamily="18" charset="0"/>
              </a:rPr>
              <a:t>, tránh gây </a:t>
            </a:r>
            <a:r>
              <a:rPr lang="en-US">
                <a:solidFill>
                  <a:srgbClr val="0000FF"/>
                </a:solidFill>
                <a:latin typeface=".VnTime" pitchFamily="34" charset="0"/>
              </a:rPr>
              <a:t>c¶m</a:t>
            </a:r>
            <a:r>
              <a:rPr lang="en-US">
                <a:solidFill>
                  <a:srgbClr val="0000FF"/>
                </a:solidFill>
                <a:latin typeface="Times New Roman" pitchFamily="18" charset="0"/>
              </a:rPr>
              <a:t> giác quá đau </a:t>
            </a:r>
            <a:r>
              <a:rPr lang="en-US">
                <a:solidFill>
                  <a:srgbClr val="0000FF"/>
                </a:solidFill>
                <a:latin typeface=".VnTime" pitchFamily="34" charset="0"/>
              </a:rPr>
              <a:t>buån</a:t>
            </a:r>
            <a:r>
              <a:rPr lang="en-US">
                <a:solidFill>
                  <a:srgbClr val="0000FF"/>
                </a:solidFill>
                <a:latin typeface="Times New Roman" pitchFamily="18" charset="0"/>
              </a:rPr>
              <a:t>, ghê </a:t>
            </a:r>
            <a:r>
              <a:rPr lang="en-US">
                <a:solidFill>
                  <a:srgbClr val="0000FF"/>
                </a:solidFill>
                <a:latin typeface=".VnTime" pitchFamily="34" charset="0"/>
              </a:rPr>
              <a:t>sî</a:t>
            </a:r>
            <a:r>
              <a:rPr lang="en-US">
                <a:solidFill>
                  <a:srgbClr val="0000FF"/>
                </a:solidFill>
                <a:latin typeface="Times New Roman" pitchFamily="18" charset="0"/>
              </a:rPr>
              <a:t>, </a:t>
            </a:r>
            <a:r>
              <a:rPr lang="en-US">
                <a:solidFill>
                  <a:srgbClr val="0000FF"/>
                </a:solidFill>
                <a:latin typeface=".VnTime" pitchFamily="34" charset="0"/>
              </a:rPr>
              <a:t>nÆng nÒ</a:t>
            </a:r>
            <a:r>
              <a:rPr lang="en-US">
                <a:solidFill>
                  <a:srgbClr val="0000FF"/>
                </a:solidFill>
                <a:latin typeface="Times New Roman" pitchFamily="18" charset="0"/>
              </a:rPr>
              <a:t>, tránh thô </a:t>
            </a:r>
            <a:r>
              <a:rPr lang="en-US">
                <a:solidFill>
                  <a:srgbClr val="0000FF"/>
                </a:solidFill>
                <a:latin typeface=".VnTime" pitchFamily="34" charset="0"/>
              </a:rPr>
              <a:t>tôc</a:t>
            </a:r>
            <a:r>
              <a:rPr lang="en-US">
                <a:solidFill>
                  <a:srgbClr val="0000FF"/>
                </a:solidFill>
                <a:latin typeface="Times New Roman" pitchFamily="18" charset="0"/>
              </a:rPr>
              <a:t>, </a:t>
            </a:r>
            <a:r>
              <a:rPr lang="en-US">
                <a:solidFill>
                  <a:srgbClr val="0000FF"/>
                </a:solidFill>
                <a:latin typeface=".VnTime" pitchFamily="34" charset="0"/>
              </a:rPr>
              <a:t>thiÕu lÞch sù</a:t>
            </a:r>
            <a:r>
              <a:rPr lang="en-US">
                <a:solidFill>
                  <a:srgbClr val="0000FF"/>
                </a:solidFill>
                <a:latin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1000" fill="hold"/>
                                        <p:tgtEl>
                                          <p:spTgt spid="21"/>
                                        </p:tgtEl>
                                        <p:attrNameLst>
                                          <p:attrName>ppt_w</p:attrName>
                                        </p:attrNameLst>
                                      </p:cBhvr>
                                      <p:tavLst>
                                        <p:tav tm="0">
                                          <p:val>
                                            <p:fltVal val="0"/>
                                          </p:val>
                                        </p:tav>
                                        <p:tav tm="100000">
                                          <p:val>
                                            <p:strVal val="#ppt_w"/>
                                          </p:val>
                                        </p:tav>
                                      </p:tavLst>
                                    </p:anim>
                                    <p:anim calcmode="lin" valueType="num">
                                      <p:cBhvr>
                                        <p:cTn id="8" dur="1000" fill="hold"/>
                                        <p:tgtEl>
                                          <p:spTgt spid="21"/>
                                        </p:tgtEl>
                                        <p:attrNameLst>
                                          <p:attrName>ppt_h</p:attrName>
                                        </p:attrNameLst>
                                      </p:cBhvr>
                                      <p:tavLst>
                                        <p:tav tm="0">
                                          <p:val>
                                            <p:fltVal val="0"/>
                                          </p:val>
                                        </p:tav>
                                        <p:tav tm="100000">
                                          <p:val>
                                            <p:strVal val="#ppt_h"/>
                                          </p:val>
                                        </p:tav>
                                      </p:tavLst>
                                    </p:anim>
                                    <p:animEffect transition="in" filter="fade">
                                      <p:cBhvr>
                                        <p:cTn id="9" dur="1000"/>
                                        <p:tgtEl>
                                          <p:spTgt spid="21"/>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29"/>
                                        </p:tgtEl>
                                        <p:attrNameLst>
                                          <p:attrName>style.visibility</p:attrName>
                                        </p:attrNameLst>
                                      </p:cBhvr>
                                      <p:to>
                                        <p:strVal val="visible"/>
                                      </p:to>
                                    </p:set>
                                    <p:anim calcmode="lin" valueType="num">
                                      <p:cBhvr>
                                        <p:cTn id="12" dur="2000" fill="hold"/>
                                        <p:tgtEl>
                                          <p:spTgt spid="29"/>
                                        </p:tgtEl>
                                        <p:attrNameLst>
                                          <p:attrName>ppt_w</p:attrName>
                                        </p:attrNameLst>
                                      </p:cBhvr>
                                      <p:tavLst>
                                        <p:tav tm="0">
                                          <p:val>
                                            <p:fltVal val="0"/>
                                          </p:val>
                                        </p:tav>
                                        <p:tav tm="100000">
                                          <p:val>
                                            <p:strVal val="#ppt_w"/>
                                          </p:val>
                                        </p:tav>
                                      </p:tavLst>
                                    </p:anim>
                                    <p:anim calcmode="lin" valueType="num">
                                      <p:cBhvr>
                                        <p:cTn id="13" dur="2000" fill="hold"/>
                                        <p:tgtEl>
                                          <p:spTgt spid="29"/>
                                        </p:tgtEl>
                                        <p:attrNameLst>
                                          <p:attrName>ppt_h</p:attrName>
                                        </p:attrNameLst>
                                      </p:cBhvr>
                                      <p:tavLst>
                                        <p:tav tm="0">
                                          <p:val>
                                            <p:fltVal val="0"/>
                                          </p:val>
                                        </p:tav>
                                        <p:tav tm="100000">
                                          <p:val>
                                            <p:strVal val="#ppt_h"/>
                                          </p:val>
                                        </p:tav>
                                      </p:tavLst>
                                    </p:anim>
                                    <p:animEffect transition="in" filter="fade">
                                      <p:cBhvr>
                                        <p:cTn id="14" dur="20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rot="5400000">
            <a:off x="755650" y="3743325"/>
            <a:ext cx="5945188"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6626" name="Rectangle 5"/>
          <p:cNvSpPr>
            <a:spLocks noChangeArrowheads="1"/>
          </p:cNvSpPr>
          <p:nvPr/>
        </p:nvSpPr>
        <p:spPr bwMode="auto">
          <a:xfrm>
            <a:off x="0" y="0"/>
            <a:ext cx="9144000" cy="533400"/>
          </a:xfrm>
          <a:prstGeom prst="rect">
            <a:avLst/>
          </a:prstGeom>
          <a:solidFill>
            <a:schemeClr val="tx1"/>
          </a:solidFill>
          <a:ln w="57150" cmpd="thinThick">
            <a:pattFill prst="pct90">
              <a:fgClr>
                <a:srgbClr val="993300"/>
              </a:fgClr>
              <a:bgClr>
                <a:srgbClr val="FFFFFF"/>
              </a:bgClr>
            </a:pattFill>
            <a:miter lim="800000"/>
            <a:headEnd/>
            <a:tailEnd/>
          </a:ln>
        </p:spPr>
        <p:txBody>
          <a:bodyPr wrap="none" anchor="ctr"/>
          <a:lstStyle/>
          <a:p>
            <a:pPr algn="ctr" eaLnBrk="0" hangingPunct="0"/>
            <a:r>
              <a:rPr lang="en-US" sz="2800" b="1">
                <a:solidFill>
                  <a:srgbClr val="000099"/>
                </a:solidFill>
                <a:latin typeface=".VnTimeH" pitchFamily="34" charset="0"/>
              </a:rPr>
              <a:t> </a:t>
            </a:r>
          </a:p>
        </p:txBody>
      </p:sp>
      <p:sp>
        <p:nvSpPr>
          <p:cNvPr id="26627" name="Text Box 13"/>
          <p:cNvSpPr txBox="1">
            <a:spLocks noChangeArrowheads="1"/>
          </p:cNvSpPr>
          <p:nvPr/>
        </p:nvSpPr>
        <p:spPr bwMode="gray">
          <a:xfrm>
            <a:off x="0" y="76200"/>
            <a:ext cx="1308100" cy="400050"/>
          </a:xfrm>
          <a:prstGeom prst="rect">
            <a:avLst/>
          </a:prstGeom>
          <a:noFill/>
          <a:ln w="9525">
            <a:noFill/>
            <a:miter lim="800000"/>
            <a:headEnd/>
            <a:tailEnd/>
          </a:ln>
        </p:spPr>
        <p:txBody>
          <a:bodyPr wrap="none">
            <a:spAutoFit/>
          </a:bodyPr>
          <a:lstStyle/>
          <a:p>
            <a:pPr algn="ctr" eaLnBrk="0" hangingPunct="0"/>
            <a:r>
              <a:rPr lang="en-US" altLang="vi-VN" sz="2000" b="1">
                <a:solidFill>
                  <a:srgbClr val="FFFFFF"/>
                </a:solidFill>
                <a:latin typeface="Times New Roman" pitchFamily="18" charset="0"/>
                <a:cs typeface="Times New Roman" pitchFamily="18" charset="0"/>
              </a:rPr>
              <a:t>Ngữ văn 8</a:t>
            </a:r>
          </a:p>
        </p:txBody>
      </p:sp>
      <p:sp>
        <p:nvSpPr>
          <p:cNvPr id="26628" name="Oval 14"/>
          <p:cNvSpPr>
            <a:spLocks noChangeArrowheads="1"/>
          </p:cNvSpPr>
          <p:nvPr/>
        </p:nvSpPr>
        <p:spPr bwMode="gray">
          <a:xfrm>
            <a:off x="0" y="657225"/>
            <a:ext cx="1281113" cy="180975"/>
          </a:xfrm>
          <a:prstGeom prst="ellipse">
            <a:avLst/>
          </a:prstGeom>
          <a:gradFill rotWithShape="1">
            <a:gsLst>
              <a:gs pos="0">
                <a:schemeClr val="bg2"/>
              </a:gs>
              <a:gs pos="100000">
                <a:schemeClr val="bg1"/>
              </a:gs>
            </a:gsLst>
            <a:path path="shape">
              <a:fillToRect l="50000" t="50000" r="50000" b="50000"/>
            </a:path>
          </a:gradFill>
          <a:ln w="9525">
            <a:noFill/>
            <a:round/>
            <a:headEnd/>
            <a:tailEnd/>
          </a:ln>
        </p:spPr>
        <p:txBody>
          <a:bodyPr wrap="none" anchor="ctr"/>
          <a:lstStyle/>
          <a:p>
            <a:pPr algn="ctr"/>
            <a:endParaRPr lang="vi-VN" altLang="vi-VN"/>
          </a:p>
        </p:txBody>
      </p:sp>
      <p:grpSp>
        <p:nvGrpSpPr>
          <p:cNvPr id="26629" name="Group 10"/>
          <p:cNvGrpSpPr>
            <a:grpSpLocks/>
          </p:cNvGrpSpPr>
          <p:nvPr/>
        </p:nvGrpSpPr>
        <p:grpSpPr bwMode="auto">
          <a:xfrm>
            <a:off x="76200" y="0"/>
            <a:ext cx="1204913" cy="628650"/>
            <a:chOff x="2016" y="1920"/>
            <a:chExt cx="1680" cy="1680"/>
          </a:xfrm>
        </p:grpSpPr>
        <p:sp>
          <p:nvSpPr>
            <p:cNvPr id="12" name="Oval 11"/>
            <p:cNvSpPr>
              <a:spLocks noChangeArrowheads="1"/>
            </p:cNvSpPr>
            <p:nvPr/>
          </p:nvSpPr>
          <p:spPr bwMode="gray">
            <a:xfrm>
              <a:off x="2016" y="1920"/>
              <a:ext cx="1680" cy="1680"/>
            </a:xfrm>
            <a:prstGeom prst="ellipse">
              <a:avLst/>
            </a:prstGeom>
            <a:gradFill rotWithShape="1">
              <a:gsLst>
                <a:gs pos="0">
                  <a:schemeClr val="accent2"/>
                </a:gs>
                <a:gs pos="100000">
                  <a:schemeClr val="accent2">
                    <a:gamma/>
                    <a:shade val="63529"/>
                    <a:invGamma/>
                  </a:schemeClr>
                </a:gs>
              </a:gsLst>
              <a:lin ang="5400000" scaled="1"/>
            </a:gradFill>
            <a:ln w="9525">
              <a:noFill/>
              <a:round/>
              <a:headEnd/>
              <a:tailEnd/>
            </a:ln>
            <a:effectLst/>
          </p:spPr>
          <p:txBody>
            <a:bodyPr wrap="none" anchor="ctr"/>
            <a:lstStyle/>
            <a:p>
              <a:pPr fontAlgn="auto">
                <a:spcBef>
                  <a:spcPts val="0"/>
                </a:spcBef>
                <a:spcAft>
                  <a:spcPts val="0"/>
                </a:spcAft>
                <a:defRPr/>
              </a:pPr>
              <a:endParaRPr lang="en-US">
                <a:latin typeface="+mn-lt"/>
                <a:cs typeface="+mn-cs"/>
              </a:endParaRPr>
            </a:p>
          </p:txBody>
        </p:sp>
        <p:sp>
          <p:nvSpPr>
            <p:cNvPr id="26657" name="Freeform 12"/>
            <p:cNvSpPr>
              <a:spLocks/>
            </p:cNvSpPr>
            <p:nvPr/>
          </p:nvSpPr>
          <p:spPr bwMode="gray">
            <a:xfrm>
              <a:off x="2208" y="1948"/>
              <a:ext cx="1296" cy="634"/>
            </a:xfrm>
            <a:custGeom>
              <a:avLst/>
              <a:gdLst>
                <a:gd name="T0" fmla="*/ 871 w 1321"/>
                <a:gd name="T1" fmla="*/ 35 h 712"/>
                <a:gd name="T2" fmla="*/ 882 w 1321"/>
                <a:gd name="T3" fmla="*/ 38 h 712"/>
                <a:gd name="T4" fmla="*/ 885 w 1321"/>
                <a:gd name="T5" fmla="*/ 42 h 712"/>
                <a:gd name="T6" fmla="*/ 880 w 1321"/>
                <a:gd name="T7" fmla="*/ 45 h 712"/>
                <a:gd name="T8" fmla="*/ 869 w 1321"/>
                <a:gd name="T9" fmla="*/ 48 h 712"/>
                <a:gd name="T10" fmla="*/ 852 w 1321"/>
                <a:gd name="T11" fmla="*/ 51 h 712"/>
                <a:gd name="T12" fmla="*/ 829 w 1321"/>
                <a:gd name="T13" fmla="*/ 53 h 712"/>
                <a:gd name="T14" fmla="*/ 801 w 1321"/>
                <a:gd name="T15" fmla="*/ 54 h 712"/>
                <a:gd name="T16" fmla="*/ 768 w 1321"/>
                <a:gd name="T17" fmla="*/ 57 h 712"/>
                <a:gd name="T18" fmla="*/ 731 w 1321"/>
                <a:gd name="T19" fmla="*/ 59 h 712"/>
                <a:gd name="T20" fmla="*/ 690 w 1321"/>
                <a:gd name="T21" fmla="*/ 60 h 712"/>
                <a:gd name="T22" fmla="*/ 648 w 1321"/>
                <a:gd name="T23" fmla="*/ 61 h 712"/>
                <a:gd name="T24" fmla="*/ 600 w 1321"/>
                <a:gd name="T25" fmla="*/ 61 h 712"/>
                <a:gd name="T26" fmla="*/ 552 w 1321"/>
                <a:gd name="T27" fmla="*/ 61 h 712"/>
                <a:gd name="T28" fmla="*/ 533 w 1321"/>
                <a:gd name="T29" fmla="*/ 62 h 712"/>
                <a:gd name="T30" fmla="*/ 319 w 1321"/>
                <a:gd name="T31" fmla="*/ 62 h 712"/>
                <a:gd name="T32" fmla="*/ 316 w 1321"/>
                <a:gd name="T33" fmla="*/ 62 h 712"/>
                <a:gd name="T34" fmla="*/ 274 w 1321"/>
                <a:gd name="T35" fmla="*/ 61 h 712"/>
                <a:gd name="T36" fmla="*/ 233 w 1321"/>
                <a:gd name="T37" fmla="*/ 61 h 712"/>
                <a:gd name="T38" fmla="*/ 195 w 1321"/>
                <a:gd name="T39" fmla="*/ 61 h 712"/>
                <a:gd name="T40" fmla="*/ 159 w 1321"/>
                <a:gd name="T41" fmla="*/ 60 h 712"/>
                <a:gd name="T42" fmla="*/ 125 w 1321"/>
                <a:gd name="T43" fmla="*/ 60 h 712"/>
                <a:gd name="T44" fmla="*/ 96 w 1321"/>
                <a:gd name="T45" fmla="*/ 58 h 712"/>
                <a:gd name="T46" fmla="*/ 69 w 1321"/>
                <a:gd name="T47" fmla="*/ 56 h 712"/>
                <a:gd name="T48" fmla="*/ 46 w 1321"/>
                <a:gd name="T49" fmla="*/ 54 h 712"/>
                <a:gd name="T50" fmla="*/ 26 w 1321"/>
                <a:gd name="T51" fmla="*/ 53 h 712"/>
                <a:gd name="T52" fmla="*/ 18 w 1321"/>
                <a:gd name="T53" fmla="*/ 51 h 712"/>
                <a:gd name="T54" fmla="*/ 6 w 1321"/>
                <a:gd name="T55" fmla="*/ 48 h 712"/>
                <a:gd name="T56" fmla="*/ 0 w 1321"/>
                <a:gd name="T57" fmla="*/ 46 h 712"/>
                <a:gd name="T58" fmla="*/ 0 w 1321"/>
                <a:gd name="T59" fmla="*/ 45 h 712"/>
                <a:gd name="T60" fmla="*/ 4 w 1321"/>
                <a:gd name="T61" fmla="*/ 42 h 712"/>
                <a:gd name="T62" fmla="*/ 16 w 1321"/>
                <a:gd name="T63" fmla="*/ 38 h 712"/>
                <a:gd name="T64" fmla="*/ 30 w 1321"/>
                <a:gd name="T65" fmla="*/ 33 h 712"/>
                <a:gd name="T66" fmla="*/ 65 w 1321"/>
                <a:gd name="T67" fmla="*/ 26 h 712"/>
                <a:gd name="T68" fmla="*/ 100 w 1321"/>
                <a:gd name="T69" fmla="*/ 20 h 712"/>
                <a:gd name="T70" fmla="*/ 136 w 1321"/>
                <a:gd name="T71" fmla="*/ 15 h 712"/>
                <a:gd name="T72" fmla="*/ 180 w 1321"/>
                <a:gd name="T73" fmla="*/ 11 h 712"/>
                <a:gd name="T74" fmla="*/ 229 w 1321"/>
                <a:gd name="T75" fmla="*/ 7 h 712"/>
                <a:gd name="T76" fmla="*/ 278 w 1321"/>
                <a:gd name="T77" fmla="*/ 4 h 712"/>
                <a:gd name="T78" fmla="*/ 333 w 1321"/>
                <a:gd name="T79" fmla="*/ 4 h 712"/>
                <a:gd name="T80" fmla="*/ 389 w 1321"/>
                <a:gd name="T81" fmla="*/ 4 h 712"/>
                <a:gd name="T82" fmla="*/ 447 w 1321"/>
                <a:gd name="T83" fmla="*/ 0 h 712"/>
                <a:gd name="T84" fmla="*/ 447 w 1321"/>
                <a:gd name="T85" fmla="*/ 0 h 712"/>
                <a:gd name="T86" fmla="*/ 508 w 1321"/>
                <a:gd name="T87" fmla="*/ 4 h 712"/>
                <a:gd name="T88" fmla="*/ 567 w 1321"/>
                <a:gd name="T89" fmla="*/ 4 h 712"/>
                <a:gd name="T90" fmla="*/ 624 w 1321"/>
                <a:gd name="T91" fmla="*/ 4 h 712"/>
                <a:gd name="T92" fmla="*/ 677 w 1321"/>
                <a:gd name="T93" fmla="*/ 8 h 712"/>
                <a:gd name="T94" fmla="*/ 724 w 1321"/>
                <a:gd name="T95" fmla="*/ 12 h 712"/>
                <a:gd name="T96" fmla="*/ 769 w 1321"/>
                <a:gd name="T97" fmla="*/ 17 h 712"/>
                <a:gd name="T98" fmla="*/ 808 w 1321"/>
                <a:gd name="T99" fmla="*/ 22 h 712"/>
                <a:gd name="T100" fmla="*/ 842 w 1321"/>
                <a:gd name="T101" fmla="*/ 28 h 712"/>
                <a:gd name="T102" fmla="*/ 871 w 1321"/>
                <a:gd name="T103" fmla="*/ 35 h 712"/>
                <a:gd name="T104" fmla="*/ 871 w 1321"/>
                <a:gd name="T105" fmla="*/ 35 h 71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321"/>
                <a:gd name="T160" fmla="*/ 0 h 712"/>
                <a:gd name="T161" fmla="*/ 1321 w 1321"/>
                <a:gd name="T162" fmla="*/ 712 h 71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759" y="6"/>
                  </a:lnTo>
                  <a:lnTo>
                    <a:pt x="847" y="23"/>
                  </a:lnTo>
                  <a:lnTo>
                    <a:pt x="932" y="53"/>
                  </a:lnTo>
                  <a:lnTo>
                    <a:pt x="1010" y="90"/>
                  </a:lnTo>
                  <a:lnTo>
                    <a:pt x="1082" y="137"/>
                  </a:lnTo>
                  <a:lnTo>
                    <a:pt x="1149" y="194"/>
                  </a:lnTo>
                  <a:lnTo>
                    <a:pt x="1208" y="256"/>
                  </a:lnTo>
                  <a:lnTo>
                    <a:pt x="1258" y="325"/>
                  </a:lnTo>
                  <a:lnTo>
                    <a:pt x="1301" y="401"/>
                  </a:lnTo>
                  <a:close/>
                </a:path>
              </a:pathLst>
            </a:custGeom>
            <a:gradFill rotWithShape="1">
              <a:gsLst>
                <a:gs pos="0">
                  <a:srgbClr val="FFFFFF"/>
                </a:gs>
                <a:gs pos="100000">
                  <a:schemeClr val="accent2"/>
                </a:gs>
              </a:gsLst>
              <a:lin ang="5400000" scaled="1"/>
            </a:gradFill>
            <a:ln w="0">
              <a:noFill/>
              <a:round/>
              <a:headEnd/>
              <a:tailEnd/>
            </a:ln>
          </p:spPr>
          <p:txBody>
            <a:bodyPr/>
            <a:lstStyle/>
            <a:p>
              <a:endParaRPr lang="en-US"/>
            </a:p>
          </p:txBody>
        </p:sp>
      </p:grpSp>
      <p:sp>
        <p:nvSpPr>
          <p:cNvPr id="26630" name="Text Box 13"/>
          <p:cNvSpPr txBox="1">
            <a:spLocks noChangeArrowheads="1"/>
          </p:cNvSpPr>
          <p:nvPr/>
        </p:nvSpPr>
        <p:spPr bwMode="gray">
          <a:xfrm>
            <a:off x="0" y="76200"/>
            <a:ext cx="1308100" cy="400050"/>
          </a:xfrm>
          <a:prstGeom prst="rect">
            <a:avLst/>
          </a:prstGeom>
          <a:noFill/>
          <a:ln w="9525">
            <a:noFill/>
            <a:miter lim="800000"/>
            <a:headEnd/>
            <a:tailEnd/>
          </a:ln>
        </p:spPr>
        <p:txBody>
          <a:bodyPr wrap="none">
            <a:spAutoFit/>
          </a:bodyPr>
          <a:lstStyle/>
          <a:p>
            <a:pPr algn="ctr" eaLnBrk="0" hangingPunct="0"/>
            <a:r>
              <a:rPr lang="en-US" altLang="vi-VN" sz="2000" b="1">
                <a:solidFill>
                  <a:srgbClr val="FFFFFF"/>
                </a:solidFill>
                <a:latin typeface="Times New Roman" pitchFamily="18" charset="0"/>
                <a:cs typeface="Times New Roman" pitchFamily="18" charset="0"/>
              </a:rPr>
              <a:t>Ngữ văn 8</a:t>
            </a:r>
          </a:p>
        </p:txBody>
      </p:sp>
      <p:sp>
        <p:nvSpPr>
          <p:cNvPr id="26631" name="Text Box 17"/>
          <p:cNvSpPr txBox="1">
            <a:spLocks noChangeArrowheads="1"/>
          </p:cNvSpPr>
          <p:nvPr/>
        </p:nvSpPr>
        <p:spPr bwMode="gray">
          <a:xfrm>
            <a:off x="1676400" y="-36513"/>
            <a:ext cx="7010400" cy="519113"/>
          </a:xfrm>
          <a:prstGeom prst="rect">
            <a:avLst/>
          </a:prstGeom>
          <a:noFill/>
          <a:ln w="9525">
            <a:noFill/>
            <a:miter lim="800000"/>
            <a:headEnd/>
            <a:tailEnd/>
          </a:ln>
        </p:spPr>
        <p:txBody>
          <a:bodyPr>
            <a:spAutoFit/>
          </a:bodyPr>
          <a:lstStyle/>
          <a:p>
            <a:pPr algn="ctr" eaLnBrk="0" hangingPunct="0"/>
            <a:r>
              <a:rPr lang="en-US" altLang="vi-VN" sz="2800" b="1">
                <a:solidFill>
                  <a:srgbClr val="0000FF"/>
                </a:solidFill>
                <a:latin typeface="Times New Roman" pitchFamily="18" charset="0"/>
                <a:cs typeface="Times New Roman" pitchFamily="18" charset="0"/>
              </a:rPr>
              <a:t>TIẾT </a:t>
            </a:r>
            <a:r>
              <a:rPr lang="en-US" altLang="vi-VN" sz="2800" b="1" smtClean="0">
                <a:solidFill>
                  <a:srgbClr val="0000FF"/>
                </a:solidFill>
                <a:latin typeface="Times New Roman" pitchFamily="18" charset="0"/>
                <a:cs typeface="Times New Roman" pitchFamily="18" charset="0"/>
              </a:rPr>
              <a:t>45 </a:t>
            </a:r>
            <a:r>
              <a:rPr lang="en-US" altLang="vi-VN" sz="2800" b="1">
                <a:solidFill>
                  <a:srgbClr val="0000FF"/>
                </a:solidFill>
                <a:latin typeface="Times New Roman" pitchFamily="18" charset="0"/>
                <a:cs typeface="Times New Roman" pitchFamily="18" charset="0"/>
              </a:rPr>
              <a:t>– NÓI GIẢM NÓI TRÁNH  </a:t>
            </a:r>
          </a:p>
        </p:txBody>
      </p:sp>
      <p:sp>
        <p:nvSpPr>
          <p:cNvPr id="26632" name="Rectangle 33"/>
          <p:cNvSpPr>
            <a:spLocks noChangeArrowheads="1"/>
          </p:cNvSpPr>
          <p:nvPr/>
        </p:nvSpPr>
        <p:spPr bwMode="auto">
          <a:xfrm>
            <a:off x="0" y="3486150"/>
            <a:ext cx="3886200" cy="976313"/>
          </a:xfrm>
          <a:prstGeom prst="rect">
            <a:avLst/>
          </a:prstGeom>
          <a:noFill/>
          <a:ln w="9525">
            <a:noFill/>
            <a:miter lim="800000"/>
            <a:headEnd/>
            <a:tailEnd/>
          </a:ln>
        </p:spPr>
        <p:txBody>
          <a:bodyPr>
            <a:spAutoFit/>
          </a:bodyPr>
          <a:lstStyle/>
          <a:p>
            <a:r>
              <a:rPr lang="en-US" sz="2000" b="1">
                <a:latin typeface="Times New Roman" pitchFamily="18" charset="0"/>
                <a:cs typeface="Times New Roman" pitchFamily="18" charset="0"/>
                <a:sym typeface="Wingdings" pitchFamily="2" charset="2"/>
              </a:rPr>
              <a:t>* Lưu ý:</a:t>
            </a:r>
          </a:p>
          <a:p>
            <a:r>
              <a:rPr lang="en-US" b="1">
                <a:latin typeface="Times New Roman" pitchFamily="18" charset="0"/>
                <a:cs typeface="Times New Roman" pitchFamily="18" charset="0"/>
                <a:sym typeface="Wingdings" pitchFamily="2" charset="2"/>
              </a:rPr>
              <a:t> a. Một số cách nói giảm nói tránh: </a:t>
            </a:r>
            <a:endParaRPr lang="vi-VN" b="1">
              <a:latin typeface="Times New Roman" pitchFamily="18" charset="0"/>
              <a:cs typeface="Times New Roman" pitchFamily="18" charset="0"/>
            </a:endParaRPr>
          </a:p>
          <a:p>
            <a:endParaRPr lang="vi-VN" sz="2000" b="1" i="1">
              <a:sym typeface="Wingdings" pitchFamily="2" charset="2"/>
            </a:endParaRPr>
          </a:p>
        </p:txBody>
      </p:sp>
      <p:sp>
        <p:nvSpPr>
          <p:cNvPr id="26633" name="TextBox 29"/>
          <p:cNvSpPr txBox="1">
            <a:spLocks noChangeArrowheads="1"/>
          </p:cNvSpPr>
          <p:nvPr/>
        </p:nvSpPr>
        <p:spPr bwMode="auto">
          <a:xfrm>
            <a:off x="109538" y="4086225"/>
            <a:ext cx="2163762" cy="366713"/>
          </a:xfrm>
          <a:prstGeom prst="rect">
            <a:avLst/>
          </a:prstGeom>
          <a:noFill/>
          <a:ln w="9525">
            <a:noFill/>
            <a:miter lim="800000"/>
            <a:headEnd/>
            <a:tailEnd/>
          </a:ln>
        </p:spPr>
        <p:txBody>
          <a:bodyPr wrap="none">
            <a:spAutoFit/>
          </a:bodyPr>
          <a:lstStyle/>
          <a:p>
            <a:r>
              <a:rPr lang="en-US" i="1">
                <a:latin typeface="Times New Roman" pitchFamily="18" charset="0"/>
              </a:rPr>
              <a:t>- </a:t>
            </a:r>
            <a:r>
              <a:rPr lang="vi-VN" i="1">
                <a:latin typeface="Times New Roman" pitchFamily="18" charset="0"/>
              </a:rPr>
              <a:t>Dùng từ đồng nghĩa</a:t>
            </a:r>
            <a:endParaRPr lang="en-US" i="1">
              <a:latin typeface="Times New Roman" pitchFamily="18" charset="0"/>
            </a:endParaRPr>
          </a:p>
        </p:txBody>
      </p:sp>
      <p:sp>
        <p:nvSpPr>
          <p:cNvPr id="26634" name="TextBox 16"/>
          <p:cNvSpPr txBox="1">
            <a:spLocks noChangeArrowheads="1"/>
          </p:cNvSpPr>
          <p:nvPr/>
        </p:nvSpPr>
        <p:spPr bwMode="auto">
          <a:xfrm>
            <a:off x="0" y="566738"/>
            <a:ext cx="3779838" cy="1006475"/>
          </a:xfrm>
          <a:prstGeom prst="rect">
            <a:avLst/>
          </a:prstGeom>
          <a:noFill/>
          <a:ln w="9525">
            <a:noFill/>
            <a:miter lim="800000"/>
            <a:headEnd/>
            <a:tailEnd/>
          </a:ln>
        </p:spPr>
        <p:txBody>
          <a:bodyPr wrap="none">
            <a:spAutoFit/>
          </a:bodyPr>
          <a:lstStyle/>
          <a:p>
            <a:r>
              <a:rPr lang="vi-VN" altLang="vi-VN" sz="2000" b="1" dirty="0">
                <a:latin typeface="Times New Roman" pitchFamily="18" charset="0"/>
                <a:cs typeface="Times New Roman" pitchFamily="18" charset="0"/>
              </a:rPr>
              <a:t>I.Nói giảm nói tránh và tác dụng</a:t>
            </a:r>
            <a:r>
              <a:rPr lang="en-US" altLang="vi-VN" sz="2000" b="1" dirty="0">
                <a:latin typeface="Times New Roman" pitchFamily="18" charset="0"/>
                <a:cs typeface="Times New Roman" pitchFamily="18" charset="0"/>
              </a:rPr>
              <a:t> </a:t>
            </a:r>
          </a:p>
          <a:p>
            <a:r>
              <a:rPr lang="en-US" altLang="vi-VN" sz="2000" b="1" dirty="0" err="1">
                <a:latin typeface="Times New Roman" pitchFamily="18" charset="0"/>
                <a:cs typeface="Times New Roman" pitchFamily="18" charset="0"/>
              </a:rPr>
              <a:t>nói</a:t>
            </a:r>
            <a:r>
              <a:rPr lang="en-US" altLang="vi-VN" sz="2000" b="1" dirty="0">
                <a:latin typeface="Times New Roman" pitchFamily="18" charset="0"/>
                <a:cs typeface="Times New Roman" pitchFamily="18" charset="0"/>
              </a:rPr>
              <a:t> </a:t>
            </a:r>
            <a:r>
              <a:rPr lang="en-US" altLang="vi-VN" sz="2000" b="1" dirty="0" err="1">
                <a:latin typeface="Times New Roman" pitchFamily="18" charset="0"/>
                <a:cs typeface="Times New Roman" pitchFamily="18" charset="0"/>
              </a:rPr>
              <a:t>giảm</a:t>
            </a:r>
            <a:r>
              <a:rPr lang="en-US" altLang="vi-VN" sz="2000" b="1" dirty="0">
                <a:latin typeface="Times New Roman" pitchFamily="18" charset="0"/>
                <a:cs typeface="Times New Roman" pitchFamily="18" charset="0"/>
              </a:rPr>
              <a:t> </a:t>
            </a:r>
            <a:r>
              <a:rPr lang="en-US" altLang="vi-VN" sz="2000" b="1" dirty="0" err="1">
                <a:latin typeface="Times New Roman" pitchFamily="18" charset="0"/>
                <a:cs typeface="Times New Roman" pitchFamily="18" charset="0"/>
              </a:rPr>
              <a:t>nói</a:t>
            </a:r>
            <a:r>
              <a:rPr lang="en-US" altLang="vi-VN" sz="2000" b="1" dirty="0">
                <a:latin typeface="Times New Roman" pitchFamily="18" charset="0"/>
                <a:cs typeface="Times New Roman" pitchFamily="18" charset="0"/>
              </a:rPr>
              <a:t> </a:t>
            </a:r>
            <a:r>
              <a:rPr lang="en-US" altLang="vi-VN" sz="2000" b="1" dirty="0" err="1">
                <a:latin typeface="Times New Roman" pitchFamily="18" charset="0"/>
                <a:cs typeface="Times New Roman" pitchFamily="18" charset="0"/>
              </a:rPr>
              <a:t>tránh</a:t>
            </a:r>
            <a:r>
              <a:rPr lang="en-US" altLang="vi-VN" sz="2000" b="1" dirty="0">
                <a:latin typeface="Times New Roman" pitchFamily="18" charset="0"/>
                <a:cs typeface="Times New Roman" pitchFamily="18" charset="0"/>
              </a:rPr>
              <a:t>.</a:t>
            </a:r>
            <a:endParaRPr lang="vi-VN" altLang="vi-VN" sz="2000" b="1" dirty="0">
              <a:latin typeface="Times New Roman" pitchFamily="18" charset="0"/>
              <a:cs typeface="Times New Roman" pitchFamily="18" charset="0"/>
            </a:endParaRPr>
          </a:p>
          <a:p>
            <a:pPr>
              <a:buFontTx/>
              <a:buAutoNum type="arabicPeriod"/>
            </a:pPr>
            <a:r>
              <a:rPr lang="en-US" altLang="vi-VN" sz="2000" b="1" dirty="0">
                <a:latin typeface="Times New Roman" pitchFamily="18" charset="0"/>
                <a:cs typeface="Times New Roman" pitchFamily="18" charset="0"/>
              </a:rPr>
              <a:t> </a:t>
            </a:r>
            <a:r>
              <a:rPr lang="vi-VN" altLang="vi-VN" sz="2000" b="1" dirty="0" smtClean="0">
                <a:latin typeface="Times New Roman" pitchFamily="18" charset="0"/>
                <a:cs typeface="Times New Roman" pitchFamily="18" charset="0"/>
              </a:rPr>
              <a:t>Ví dụ:</a:t>
            </a:r>
            <a:endParaRPr lang="en-US" sz="2400" dirty="0">
              <a:latin typeface="Calibri" pitchFamily="34" charset="0"/>
            </a:endParaRPr>
          </a:p>
        </p:txBody>
      </p:sp>
      <p:sp>
        <p:nvSpPr>
          <p:cNvPr id="26635" name="Text Box 14"/>
          <p:cNvSpPr txBox="1">
            <a:spLocks noChangeArrowheads="1"/>
          </p:cNvSpPr>
          <p:nvPr/>
        </p:nvSpPr>
        <p:spPr bwMode="auto">
          <a:xfrm>
            <a:off x="12700" y="1449388"/>
            <a:ext cx="1905000" cy="396875"/>
          </a:xfrm>
          <a:prstGeom prst="rect">
            <a:avLst/>
          </a:prstGeom>
          <a:noFill/>
          <a:ln w="9525">
            <a:noFill/>
            <a:miter lim="800000"/>
            <a:headEnd/>
            <a:tailEnd/>
          </a:ln>
        </p:spPr>
        <p:txBody>
          <a:bodyPr>
            <a:spAutoFit/>
          </a:bodyPr>
          <a:lstStyle/>
          <a:p>
            <a:pPr>
              <a:spcBef>
                <a:spcPct val="50000"/>
              </a:spcBef>
            </a:pPr>
            <a:r>
              <a:rPr lang="en-US" sz="2000" b="1">
                <a:latin typeface="Times New Roman" pitchFamily="18" charset="0"/>
              </a:rPr>
              <a:t>2. Nhận xét</a:t>
            </a:r>
          </a:p>
        </p:txBody>
      </p:sp>
      <p:sp>
        <p:nvSpPr>
          <p:cNvPr id="26638" name="Rectangle 32"/>
          <p:cNvSpPr>
            <a:spLocks noChangeArrowheads="1"/>
          </p:cNvSpPr>
          <p:nvPr/>
        </p:nvSpPr>
        <p:spPr bwMode="auto">
          <a:xfrm>
            <a:off x="-342900" y="4381500"/>
            <a:ext cx="3810000" cy="641350"/>
          </a:xfrm>
          <a:prstGeom prst="rect">
            <a:avLst/>
          </a:prstGeom>
          <a:noFill/>
          <a:ln w="9525">
            <a:noFill/>
            <a:miter lim="800000"/>
            <a:headEnd/>
            <a:tailEnd/>
          </a:ln>
        </p:spPr>
        <p:txBody>
          <a:bodyPr>
            <a:spAutoFit/>
          </a:bodyPr>
          <a:lstStyle/>
          <a:p>
            <a:pPr lvl="1"/>
            <a:r>
              <a:rPr lang="en-US" i="1">
                <a:latin typeface="Times New Roman" pitchFamily="18" charset="0"/>
                <a:cs typeface="Times New Roman" pitchFamily="18" charset="0"/>
                <a:sym typeface="Wingdings" pitchFamily="2" charset="2"/>
              </a:rPr>
              <a:t>- Dùng cách nói phủ định từ ngữ </a:t>
            </a:r>
          </a:p>
          <a:p>
            <a:pPr lvl="1"/>
            <a:r>
              <a:rPr lang="en-US" i="1">
                <a:latin typeface="Times New Roman" pitchFamily="18" charset="0"/>
                <a:cs typeface="Times New Roman" pitchFamily="18" charset="0"/>
                <a:sym typeface="Wingdings" pitchFamily="2" charset="2"/>
              </a:rPr>
              <a:t>trái nghĩa</a:t>
            </a:r>
          </a:p>
        </p:txBody>
      </p:sp>
      <p:sp>
        <p:nvSpPr>
          <p:cNvPr id="26639" name="Text Box 18"/>
          <p:cNvSpPr txBox="1">
            <a:spLocks noChangeArrowheads="1"/>
          </p:cNvSpPr>
          <p:nvPr/>
        </p:nvSpPr>
        <p:spPr bwMode="auto">
          <a:xfrm>
            <a:off x="104775" y="4964113"/>
            <a:ext cx="1828800" cy="366712"/>
          </a:xfrm>
          <a:prstGeom prst="rect">
            <a:avLst/>
          </a:prstGeom>
          <a:noFill/>
          <a:ln w="9525">
            <a:noFill/>
            <a:miter lim="800000"/>
            <a:headEnd/>
            <a:tailEnd/>
          </a:ln>
        </p:spPr>
        <p:txBody>
          <a:bodyPr>
            <a:spAutoFit/>
          </a:bodyPr>
          <a:lstStyle/>
          <a:p>
            <a:pPr>
              <a:spcBef>
                <a:spcPct val="50000"/>
              </a:spcBef>
            </a:pPr>
            <a:r>
              <a:rPr lang="en-US">
                <a:latin typeface="Times New Roman" pitchFamily="18" charset="0"/>
              </a:rPr>
              <a:t>- Nói vòng</a:t>
            </a:r>
          </a:p>
        </p:txBody>
      </p:sp>
      <p:sp>
        <p:nvSpPr>
          <p:cNvPr id="26640" name="Text Box 19"/>
          <p:cNvSpPr txBox="1">
            <a:spLocks noChangeArrowheads="1"/>
          </p:cNvSpPr>
          <p:nvPr/>
        </p:nvSpPr>
        <p:spPr bwMode="auto">
          <a:xfrm>
            <a:off x="57150" y="5243513"/>
            <a:ext cx="2895600" cy="366712"/>
          </a:xfrm>
          <a:prstGeom prst="rect">
            <a:avLst/>
          </a:prstGeom>
          <a:noFill/>
          <a:ln w="9525">
            <a:noFill/>
            <a:miter lim="800000"/>
            <a:headEnd/>
            <a:tailEnd/>
          </a:ln>
        </p:spPr>
        <p:txBody>
          <a:bodyPr>
            <a:spAutoFit/>
          </a:bodyPr>
          <a:lstStyle/>
          <a:p>
            <a:pPr>
              <a:spcBef>
                <a:spcPct val="50000"/>
              </a:spcBef>
            </a:pPr>
            <a:r>
              <a:rPr lang="en-US">
                <a:latin typeface="Times New Roman" pitchFamily="18" charset="0"/>
              </a:rPr>
              <a:t>- Nói trống (tỉnh lược)</a:t>
            </a:r>
          </a:p>
        </p:txBody>
      </p:sp>
      <p:sp>
        <p:nvSpPr>
          <p:cNvPr id="26641" name="Rectangle 26"/>
          <p:cNvSpPr>
            <a:spLocks noChangeArrowheads="1"/>
          </p:cNvSpPr>
          <p:nvPr/>
        </p:nvSpPr>
        <p:spPr bwMode="auto">
          <a:xfrm>
            <a:off x="0" y="5565775"/>
            <a:ext cx="3505200" cy="701675"/>
          </a:xfrm>
          <a:prstGeom prst="rect">
            <a:avLst/>
          </a:prstGeom>
          <a:noFill/>
          <a:ln w="9525">
            <a:noFill/>
            <a:miter lim="800000"/>
            <a:headEnd/>
            <a:tailEnd/>
          </a:ln>
        </p:spPr>
        <p:txBody>
          <a:bodyPr>
            <a:spAutoFit/>
          </a:bodyPr>
          <a:lstStyle/>
          <a:p>
            <a:r>
              <a:rPr lang="en-US" b="1">
                <a:latin typeface="Times New Roman" pitchFamily="18" charset="0"/>
                <a:cs typeface="Times New Roman" pitchFamily="18" charset="0"/>
                <a:sym typeface="Wingdings" pitchFamily="2" charset="2"/>
              </a:rPr>
              <a:t>b) Vận dụng nói giảm nói tránh:</a:t>
            </a:r>
            <a:r>
              <a:rPr lang="en-US" sz="2000" b="1">
                <a:latin typeface="Times New Roman" pitchFamily="18" charset="0"/>
                <a:cs typeface="Times New Roman" pitchFamily="18" charset="0"/>
                <a:sym typeface="Wingdings" pitchFamily="2" charset="2"/>
              </a:rPr>
              <a:t> </a:t>
            </a:r>
          </a:p>
          <a:p>
            <a:r>
              <a:rPr lang="en-US" sz="2000">
                <a:latin typeface="Times New Roman" pitchFamily="18" charset="0"/>
                <a:cs typeface="Times New Roman" pitchFamily="18" charset="0"/>
                <a:sym typeface="Wingdings" pitchFamily="2" charset="2"/>
              </a:rPr>
              <a:t>- </a:t>
            </a:r>
            <a:r>
              <a:rPr lang="en-US" i="1">
                <a:latin typeface="Times New Roman" pitchFamily="18" charset="0"/>
                <a:cs typeface="Times New Roman" pitchFamily="18" charset="0"/>
                <a:sym typeface="Wingdings" pitchFamily="2" charset="2"/>
              </a:rPr>
              <a:t>Trong lời nói hàng ngày</a:t>
            </a:r>
          </a:p>
        </p:txBody>
      </p:sp>
      <p:sp>
        <p:nvSpPr>
          <p:cNvPr id="26642" name="TextBox 20"/>
          <p:cNvSpPr txBox="1">
            <a:spLocks noChangeArrowheads="1"/>
          </p:cNvSpPr>
          <p:nvPr/>
        </p:nvSpPr>
        <p:spPr bwMode="auto">
          <a:xfrm>
            <a:off x="0" y="6248400"/>
            <a:ext cx="2514600" cy="366713"/>
          </a:xfrm>
          <a:prstGeom prst="rect">
            <a:avLst/>
          </a:prstGeom>
          <a:noFill/>
          <a:ln w="9525">
            <a:noFill/>
            <a:miter lim="800000"/>
            <a:headEnd/>
            <a:tailEnd/>
          </a:ln>
        </p:spPr>
        <p:txBody>
          <a:bodyPr>
            <a:spAutoFit/>
          </a:bodyPr>
          <a:lstStyle/>
          <a:p>
            <a:pPr>
              <a:buFont typeface="Wingdings" pitchFamily="2" charset="2"/>
              <a:buNone/>
            </a:pPr>
            <a:r>
              <a:rPr lang="en-US" i="1">
                <a:latin typeface="Times New Roman" pitchFamily="18" charset="0"/>
                <a:cs typeface="Times New Roman" pitchFamily="18" charset="0"/>
              </a:rPr>
              <a:t>- Trong  văn chương</a:t>
            </a:r>
          </a:p>
        </p:txBody>
      </p:sp>
      <p:sp>
        <p:nvSpPr>
          <p:cNvPr id="26643" name="Text Box 23"/>
          <p:cNvSpPr txBox="1">
            <a:spLocks noChangeArrowheads="1"/>
          </p:cNvSpPr>
          <p:nvPr/>
        </p:nvSpPr>
        <p:spPr bwMode="auto">
          <a:xfrm>
            <a:off x="3719513" y="558800"/>
            <a:ext cx="1905000" cy="396875"/>
          </a:xfrm>
          <a:prstGeom prst="rect">
            <a:avLst/>
          </a:prstGeom>
          <a:noFill/>
          <a:ln w="9525">
            <a:noFill/>
            <a:miter lim="800000"/>
            <a:headEnd/>
            <a:tailEnd/>
          </a:ln>
        </p:spPr>
        <p:txBody>
          <a:bodyPr>
            <a:spAutoFit/>
          </a:bodyPr>
          <a:lstStyle/>
          <a:p>
            <a:pPr>
              <a:spcBef>
                <a:spcPct val="50000"/>
              </a:spcBef>
            </a:pPr>
            <a:r>
              <a:rPr lang="en-US" sz="2000" b="1">
                <a:latin typeface="Times New Roman" pitchFamily="18" charset="0"/>
              </a:rPr>
              <a:t>II. Luyện tập</a:t>
            </a:r>
          </a:p>
        </p:txBody>
      </p:sp>
      <p:sp>
        <p:nvSpPr>
          <p:cNvPr id="26644" name="Text Box 25"/>
          <p:cNvSpPr txBox="1">
            <a:spLocks noChangeArrowheads="1"/>
          </p:cNvSpPr>
          <p:nvPr/>
        </p:nvSpPr>
        <p:spPr bwMode="auto">
          <a:xfrm>
            <a:off x="3705225" y="939800"/>
            <a:ext cx="1676400" cy="366713"/>
          </a:xfrm>
          <a:prstGeom prst="rect">
            <a:avLst/>
          </a:prstGeom>
          <a:noFill/>
          <a:ln w="9525">
            <a:noFill/>
            <a:miter lim="800000"/>
            <a:headEnd/>
            <a:tailEnd/>
          </a:ln>
        </p:spPr>
        <p:txBody>
          <a:bodyPr>
            <a:spAutoFit/>
          </a:bodyPr>
          <a:lstStyle/>
          <a:p>
            <a:pPr>
              <a:spcBef>
                <a:spcPct val="50000"/>
              </a:spcBef>
            </a:pPr>
            <a:r>
              <a:rPr lang="en-US">
                <a:latin typeface="Times New Roman" pitchFamily="18" charset="0"/>
              </a:rPr>
              <a:t>Bài tập 1:</a:t>
            </a:r>
          </a:p>
        </p:txBody>
      </p:sp>
      <p:sp>
        <p:nvSpPr>
          <p:cNvPr id="176146" name="Text Box 24"/>
          <p:cNvSpPr txBox="1">
            <a:spLocks noChangeArrowheads="1"/>
          </p:cNvSpPr>
          <p:nvPr/>
        </p:nvSpPr>
        <p:spPr bwMode="auto">
          <a:xfrm>
            <a:off x="3714750" y="1295400"/>
            <a:ext cx="5686425" cy="650875"/>
          </a:xfrm>
          <a:prstGeom prst="rect">
            <a:avLst/>
          </a:prstGeom>
          <a:solidFill>
            <a:schemeClr val="bg1"/>
          </a:solidFill>
          <a:ln w="9525" algn="ctr">
            <a:solidFill>
              <a:srgbClr val="F69240"/>
            </a:solidFill>
            <a:miter lim="800000"/>
            <a:headEnd/>
            <a:tailEnd/>
          </a:ln>
          <a:effectLst>
            <a:outerShdw dist="20000" dir="5400000" rotWithShape="0">
              <a:srgbClr val="000000">
                <a:alpha val="37999"/>
              </a:srgbClr>
            </a:outerShdw>
          </a:effectLst>
        </p:spPr>
        <p:txBody>
          <a:bodyPr>
            <a:spAutoFit/>
          </a:bodyPr>
          <a:lstStyle/>
          <a:p>
            <a:pPr eaLnBrk="0" hangingPunct="0">
              <a:spcBef>
                <a:spcPct val="50000"/>
              </a:spcBef>
              <a:defRPr/>
            </a:pPr>
            <a:r>
              <a:rPr lang="en-US">
                <a:solidFill>
                  <a:srgbClr val="0000FF"/>
                </a:solidFill>
                <a:latin typeface="Times New Roman" pitchFamily="18" charset="0"/>
                <a:cs typeface="Times New Roman" pitchFamily="18" charset="0"/>
              </a:rPr>
              <a:t>Điền các từ ngữ nói giảm nói tránh sau đây vào chỗ trống:</a:t>
            </a:r>
            <a:r>
              <a:rPr lang="en-US">
                <a:solidFill>
                  <a:srgbClr val="FF0000"/>
                </a:solidFill>
                <a:latin typeface="Times New Roman" pitchFamily="18" charset="0"/>
                <a:cs typeface="Times New Roman" pitchFamily="18" charset="0"/>
              </a:rPr>
              <a:t> đi nghỉ, khiếm thị, chia tay nhau, có tuổi, đi bước nữa.     </a:t>
            </a:r>
          </a:p>
        </p:txBody>
      </p:sp>
      <p:sp>
        <p:nvSpPr>
          <p:cNvPr id="26646" name="Text Box 11"/>
          <p:cNvSpPr txBox="1">
            <a:spLocks noChangeArrowheads="1"/>
          </p:cNvSpPr>
          <p:nvPr/>
        </p:nvSpPr>
        <p:spPr bwMode="auto">
          <a:xfrm>
            <a:off x="3733800" y="2057400"/>
            <a:ext cx="3962400" cy="366713"/>
          </a:xfrm>
          <a:prstGeom prst="rect">
            <a:avLst/>
          </a:prstGeom>
          <a:solidFill>
            <a:schemeClr val="bg1"/>
          </a:solidFill>
          <a:ln w="9525">
            <a:noFill/>
            <a:miter lim="800000"/>
            <a:headEnd/>
            <a:tailEnd/>
          </a:ln>
        </p:spPr>
        <p:txBody>
          <a:bodyPr>
            <a:spAutoFit/>
          </a:bodyPr>
          <a:lstStyle/>
          <a:p>
            <a:pPr eaLnBrk="0" hangingPunct="0">
              <a:spcBef>
                <a:spcPct val="50000"/>
              </a:spcBef>
            </a:pPr>
            <a:r>
              <a:rPr lang="en-US">
                <a:solidFill>
                  <a:srgbClr val="2121FF"/>
                </a:solidFill>
                <a:latin typeface="Times New Roman" pitchFamily="18" charset="0"/>
              </a:rPr>
              <a:t>a. Khuya rồi, mời bà..................</a:t>
            </a:r>
            <a:endParaRPr lang="en-US">
              <a:solidFill>
                <a:srgbClr val="EB35D5"/>
              </a:solidFill>
              <a:latin typeface="Times New Roman" pitchFamily="18" charset="0"/>
            </a:endParaRPr>
          </a:p>
        </p:txBody>
      </p:sp>
      <p:sp>
        <p:nvSpPr>
          <p:cNvPr id="26647" name="Text Box 12"/>
          <p:cNvSpPr txBox="1">
            <a:spLocks noChangeArrowheads="1"/>
          </p:cNvSpPr>
          <p:nvPr/>
        </p:nvSpPr>
        <p:spPr bwMode="auto">
          <a:xfrm>
            <a:off x="3729038" y="2438400"/>
            <a:ext cx="5486400" cy="641350"/>
          </a:xfrm>
          <a:prstGeom prst="rect">
            <a:avLst/>
          </a:prstGeom>
          <a:noFill/>
          <a:ln w="9525">
            <a:noFill/>
            <a:miter lim="800000"/>
            <a:headEnd/>
            <a:tailEnd/>
          </a:ln>
        </p:spPr>
        <p:txBody>
          <a:bodyPr>
            <a:spAutoFit/>
          </a:bodyPr>
          <a:lstStyle/>
          <a:p>
            <a:pPr eaLnBrk="0" hangingPunct="0">
              <a:spcBef>
                <a:spcPct val="50000"/>
              </a:spcBef>
            </a:pPr>
            <a:r>
              <a:rPr lang="en-US">
                <a:solidFill>
                  <a:srgbClr val="2121FF"/>
                </a:solidFill>
                <a:latin typeface="Times New Roman" pitchFamily="18" charset="0"/>
              </a:rPr>
              <a:t>b. Cha mẹ em...</a:t>
            </a:r>
            <a:r>
              <a:rPr lang="en-US">
                <a:solidFill>
                  <a:srgbClr val="FF0000"/>
                </a:solidFill>
                <a:latin typeface="Times New Roman" pitchFamily="18" charset="0"/>
              </a:rPr>
              <a:t>.....................</a:t>
            </a:r>
            <a:r>
              <a:rPr lang="en-US">
                <a:solidFill>
                  <a:srgbClr val="2121FF"/>
                </a:solidFill>
                <a:latin typeface="Times New Roman" pitchFamily="18" charset="0"/>
              </a:rPr>
              <a:t>..từ ngày em còn rất bé, em </a:t>
            </a:r>
            <a:br>
              <a:rPr lang="en-US">
                <a:solidFill>
                  <a:srgbClr val="2121FF"/>
                </a:solidFill>
                <a:latin typeface="Times New Roman" pitchFamily="18" charset="0"/>
              </a:rPr>
            </a:br>
            <a:r>
              <a:rPr lang="en-US">
                <a:solidFill>
                  <a:srgbClr val="2121FF"/>
                </a:solidFill>
                <a:latin typeface="Times New Roman" pitchFamily="18" charset="0"/>
              </a:rPr>
              <a:t>      về ở với bà ngoại. </a:t>
            </a:r>
          </a:p>
        </p:txBody>
      </p:sp>
      <p:sp>
        <p:nvSpPr>
          <p:cNvPr id="26648" name="Text Box 13"/>
          <p:cNvSpPr txBox="1">
            <a:spLocks noChangeArrowheads="1"/>
          </p:cNvSpPr>
          <p:nvPr/>
        </p:nvSpPr>
        <p:spPr bwMode="auto">
          <a:xfrm>
            <a:off x="3652838" y="2952750"/>
            <a:ext cx="4267200" cy="519113"/>
          </a:xfrm>
          <a:prstGeom prst="rect">
            <a:avLst/>
          </a:prstGeom>
          <a:noFill/>
          <a:ln w="9525">
            <a:noFill/>
            <a:miter lim="800000"/>
            <a:headEnd/>
            <a:tailEnd/>
          </a:ln>
        </p:spPr>
        <p:txBody>
          <a:bodyPr>
            <a:spAutoFit/>
          </a:bodyPr>
          <a:lstStyle/>
          <a:p>
            <a:pPr eaLnBrk="0" hangingPunct="0">
              <a:spcBef>
                <a:spcPct val="50000"/>
              </a:spcBef>
            </a:pPr>
            <a:r>
              <a:rPr lang="en-US" sz="2800">
                <a:solidFill>
                  <a:srgbClr val="2121FF"/>
                </a:solidFill>
                <a:latin typeface="Times New Roman" pitchFamily="18" charset="0"/>
              </a:rPr>
              <a:t> </a:t>
            </a:r>
            <a:r>
              <a:rPr lang="en-US">
                <a:solidFill>
                  <a:srgbClr val="2121FF"/>
                </a:solidFill>
                <a:latin typeface="Times New Roman" pitchFamily="18" charset="0"/>
              </a:rPr>
              <a:t>c. Đây là lớp học cho trẻ em.....................</a:t>
            </a:r>
          </a:p>
        </p:txBody>
      </p:sp>
      <p:sp>
        <p:nvSpPr>
          <p:cNvPr id="26649" name="Text Box 14"/>
          <p:cNvSpPr txBox="1">
            <a:spLocks noChangeArrowheads="1"/>
          </p:cNvSpPr>
          <p:nvPr/>
        </p:nvSpPr>
        <p:spPr bwMode="auto">
          <a:xfrm>
            <a:off x="3633788" y="3357563"/>
            <a:ext cx="5410200" cy="519112"/>
          </a:xfrm>
          <a:prstGeom prst="rect">
            <a:avLst/>
          </a:prstGeom>
          <a:noFill/>
          <a:ln w="9525">
            <a:noFill/>
            <a:miter lim="800000"/>
            <a:headEnd/>
            <a:tailEnd/>
          </a:ln>
        </p:spPr>
        <p:txBody>
          <a:bodyPr>
            <a:spAutoFit/>
          </a:bodyPr>
          <a:lstStyle/>
          <a:p>
            <a:pPr eaLnBrk="0" hangingPunct="0">
              <a:spcBef>
                <a:spcPct val="50000"/>
              </a:spcBef>
            </a:pPr>
            <a:r>
              <a:rPr lang="en-US" sz="2800">
                <a:solidFill>
                  <a:srgbClr val="2121FF"/>
                </a:solidFill>
                <a:latin typeface="Times New Roman" pitchFamily="18" charset="0"/>
              </a:rPr>
              <a:t> </a:t>
            </a:r>
            <a:r>
              <a:rPr lang="en-US">
                <a:solidFill>
                  <a:srgbClr val="2121FF"/>
                </a:solidFill>
                <a:latin typeface="Times New Roman" pitchFamily="18" charset="0"/>
              </a:rPr>
              <a:t>d. Mẹ đã ..................rồi, nên chú ý giữ gìn sức khoẻ.</a:t>
            </a:r>
          </a:p>
        </p:txBody>
      </p:sp>
      <p:sp>
        <p:nvSpPr>
          <p:cNvPr id="26650" name="Text Box 15"/>
          <p:cNvSpPr txBox="1">
            <a:spLocks noChangeArrowheads="1"/>
          </p:cNvSpPr>
          <p:nvPr/>
        </p:nvSpPr>
        <p:spPr bwMode="auto">
          <a:xfrm>
            <a:off x="3724275" y="3886200"/>
            <a:ext cx="5419725" cy="641350"/>
          </a:xfrm>
          <a:prstGeom prst="rect">
            <a:avLst/>
          </a:prstGeom>
          <a:noFill/>
          <a:ln w="9525">
            <a:noFill/>
            <a:miter lim="800000"/>
            <a:headEnd/>
            <a:tailEnd/>
          </a:ln>
        </p:spPr>
        <p:txBody>
          <a:bodyPr>
            <a:spAutoFit/>
          </a:bodyPr>
          <a:lstStyle/>
          <a:p>
            <a:pPr eaLnBrk="0" hangingPunct="0">
              <a:spcBef>
                <a:spcPct val="50000"/>
              </a:spcBef>
            </a:pPr>
            <a:r>
              <a:rPr lang="en-US">
                <a:solidFill>
                  <a:srgbClr val="2121FF"/>
                </a:solidFill>
                <a:latin typeface="Times New Roman" pitchFamily="18" charset="0"/>
              </a:rPr>
              <a:t>e . Cha nó mất, mẹ nó......................, nên chú nó rất </a:t>
            </a:r>
            <a:br>
              <a:rPr lang="en-US">
                <a:solidFill>
                  <a:srgbClr val="2121FF"/>
                </a:solidFill>
                <a:latin typeface="Times New Roman" pitchFamily="18" charset="0"/>
              </a:rPr>
            </a:br>
            <a:r>
              <a:rPr lang="en-US">
                <a:solidFill>
                  <a:srgbClr val="2121FF"/>
                </a:solidFill>
                <a:latin typeface="Times New Roman" pitchFamily="18" charset="0"/>
              </a:rPr>
              <a:t> thương nó.</a:t>
            </a:r>
          </a:p>
        </p:txBody>
      </p:sp>
      <p:sp>
        <p:nvSpPr>
          <p:cNvPr id="86032" name="Rectangle 16"/>
          <p:cNvSpPr>
            <a:spLocks noChangeArrowheads="1"/>
          </p:cNvSpPr>
          <p:nvPr/>
        </p:nvSpPr>
        <p:spPr bwMode="auto">
          <a:xfrm>
            <a:off x="5791200" y="2057400"/>
            <a:ext cx="825500" cy="366713"/>
          </a:xfrm>
          <a:prstGeom prst="rect">
            <a:avLst/>
          </a:prstGeom>
          <a:noFill/>
          <a:ln w="9525">
            <a:noFill/>
            <a:miter lim="800000"/>
            <a:headEnd/>
            <a:tailEnd/>
          </a:ln>
        </p:spPr>
        <p:txBody>
          <a:bodyPr wrap="none">
            <a:spAutoFit/>
          </a:bodyPr>
          <a:lstStyle/>
          <a:p>
            <a:pPr eaLnBrk="0" hangingPunct="0"/>
            <a:r>
              <a:rPr lang="en-US">
                <a:latin typeface="Times New Roman" pitchFamily="18" charset="0"/>
              </a:rPr>
              <a:t>đi nghỉ</a:t>
            </a:r>
          </a:p>
        </p:txBody>
      </p:sp>
      <p:sp>
        <p:nvSpPr>
          <p:cNvPr id="86033" name="Text Box 17"/>
          <p:cNvSpPr txBox="1">
            <a:spLocks noChangeArrowheads="1"/>
          </p:cNvSpPr>
          <p:nvPr/>
        </p:nvSpPr>
        <p:spPr bwMode="auto">
          <a:xfrm>
            <a:off x="5105400" y="2433638"/>
            <a:ext cx="1447800" cy="366712"/>
          </a:xfrm>
          <a:prstGeom prst="rect">
            <a:avLst/>
          </a:prstGeom>
          <a:noFill/>
          <a:ln w="9525">
            <a:noFill/>
            <a:miter lim="800000"/>
            <a:headEnd/>
            <a:tailEnd/>
          </a:ln>
        </p:spPr>
        <p:txBody>
          <a:bodyPr>
            <a:spAutoFit/>
          </a:bodyPr>
          <a:lstStyle/>
          <a:p>
            <a:pPr eaLnBrk="0" hangingPunct="0">
              <a:spcBef>
                <a:spcPct val="50000"/>
              </a:spcBef>
            </a:pPr>
            <a:r>
              <a:rPr lang="en-US">
                <a:latin typeface="Times New Roman" pitchFamily="18" charset="0"/>
              </a:rPr>
              <a:t>chia tay nhau</a:t>
            </a:r>
          </a:p>
        </p:txBody>
      </p:sp>
      <p:sp>
        <p:nvSpPr>
          <p:cNvPr id="86034" name="Text Box 18"/>
          <p:cNvSpPr txBox="1">
            <a:spLocks noChangeArrowheads="1"/>
          </p:cNvSpPr>
          <p:nvPr/>
        </p:nvSpPr>
        <p:spPr bwMode="auto">
          <a:xfrm>
            <a:off x="6477000" y="3076575"/>
            <a:ext cx="1187450" cy="366713"/>
          </a:xfrm>
          <a:prstGeom prst="rect">
            <a:avLst/>
          </a:prstGeom>
          <a:noFill/>
          <a:ln w="9525">
            <a:noFill/>
            <a:miter lim="800000"/>
            <a:headEnd/>
            <a:tailEnd/>
          </a:ln>
        </p:spPr>
        <p:txBody>
          <a:bodyPr>
            <a:spAutoFit/>
          </a:bodyPr>
          <a:lstStyle/>
          <a:p>
            <a:pPr eaLnBrk="0" hangingPunct="0">
              <a:spcBef>
                <a:spcPct val="50000"/>
              </a:spcBef>
            </a:pPr>
            <a:r>
              <a:rPr lang="en-US">
                <a:latin typeface="Times New Roman" pitchFamily="18" charset="0"/>
              </a:rPr>
              <a:t>khiếm thị</a:t>
            </a:r>
          </a:p>
        </p:txBody>
      </p:sp>
      <p:sp>
        <p:nvSpPr>
          <p:cNvPr id="86035" name="Text Box 19"/>
          <p:cNvSpPr txBox="1">
            <a:spLocks noChangeArrowheads="1"/>
          </p:cNvSpPr>
          <p:nvPr/>
        </p:nvSpPr>
        <p:spPr bwMode="auto">
          <a:xfrm>
            <a:off x="4724400" y="3471863"/>
            <a:ext cx="990600" cy="366712"/>
          </a:xfrm>
          <a:prstGeom prst="rect">
            <a:avLst/>
          </a:prstGeom>
          <a:noFill/>
          <a:ln w="9525">
            <a:noFill/>
            <a:miter lim="800000"/>
            <a:headEnd/>
            <a:tailEnd/>
          </a:ln>
        </p:spPr>
        <p:txBody>
          <a:bodyPr>
            <a:spAutoFit/>
          </a:bodyPr>
          <a:lstStyle/>
          <a:p>
            <a:pPr eaLnBrk="0" hangingPunct="0">
              <a:spcBef>
                <a:spcPct val="50000"/>
              </a:spcBef>
            </a:pPr>
            <a:r>
              <a:rPr lang="en-US">
                <a:latin typeface="Times New Roman" pitchFamily="18" charset="0"/>
              </a:rPr>
              <a:t>có tuổi</a:t>
            </a:r>
          </a:p>
        </p:txBody>
      </p:sp>
      <p:sp>
        <p:nvSpPr>
          <p:cNvPr id="86036" name="Text Box 20"/>
          <p:cNvSpPr txBox="1">
            <a:spLocks noChangeArrowheads="1"/>
          </p:cNvSpPr>
          <p:nvPr/>
        </p:nvSpPr>
        <p:spPr bwMode="auto">
          <a:xfrm>
            <a:off x="5829300" y="3886200"/>
            <a:ext cx="1447800" cy="366713"/>
          </a:xfrm>
          <a:prstGeom prst="rect">
            <a:avLst/>
          </a:prstGeom>
          <a:noFill/>
          <a:ln w="9525">
            <a:noFill/>
            <a:miter lim="800000"/>
            <a:headEnd/>
            <a:tailEnd/>
          </a:ln>
        </p:spPr>
        <p:txBody>
          <a:bodyPr>
            <a:spAutoFit/>
          </a:bodyPr>
          <a:lstStyle/>
          <a:p>
            <a:pPr eaLnBrk="0" hangingPunct="0">
              <a:spcBef>
                <a:spcPct val="50000"/>
              </a:spcBef>
            </a:pPr>
            <a:r>
              <a:rPr lang="en-US">
                <a:latin typeface="Times New Roman" pitchFamily="18" charset="0"/>
              </a:rPr>
              <a:t>đi bước nữa</a:t>
            </a:r>
          </a:p>
        </p:txBody>
      </p:sp>
      <p:sp>
        <p:nvSpPr>
          <p:cNvPr id="26659" name="Text Box 16"/>
          <p:cNvSpPr txBox="1">
            <a:spLocks noChangeArrowheads="1"/>
          </p:cNvSpPr>
          <p:nvPr/>
        </p:nvSpPr>
        <p:spPr bwMode="auto">
          <a:xfrm>
            <a:off x="0" y="2085975"/>
            <a:ext cx="3657600" cy="1465263"/>
          </a:xfrm>
          <a:prstGeom prst="rect">
            <a:avLst/>
          </a:prstGeom>
          <a:noFill/>
          <a:ln w="9525">
            <a:noFill/>
            <a:miter lim="800000"/>
            <a:headEnd/>
            <a:tailEnd/>
          </a:ln>
        </p:spPr>
        <p:txBody>
          <a:bodyPr>
            <a:spAutoFit/>
          </a:bodyPr>
          <a:lstStyle/>
          <a:p>
            <a:pPr>
              <a:spcBef>
                <a:spcPct val="50000"/>
              </a:spcBef>
            </a:pPr>
            <a:r>
              <a:rPr lang="en-US">
                <a:solidFill>
                  <a:srgbClr val="0000FF"/>
                </a:solidFill>
                <a:latin typeface="Times New Roman" pitchFamily="18" charset="0"/>
              </a:rPr>
              <a:t>Nói </a:t>
            </a:r>
            <a:r>
              <a:rPr lang="en-US">
                <a:solidFill>
                  <a:srgbClr val="0000FF"/>
                </a:solidFill>
                <a:latin typeface=".VnTime" pitchFamily="34" charset="0"/>
              </a:rPr>
              <a:t>gi¶m</a:t>
            </a:r>
            <a:r>
              <a:rPr lang="en-US">
                <a:solidFill>
                  <a:srgbClr val="0000FF"/>
                </a:solidFill>
                <a:latin typeface="Times New Roman" pitchFamily="18" charset="0"/>
              </a:rPr>
              <a:t>, nói tránh là </a:t>
            </a:r>
            <a:r>
              <a:rPr lang="en-US">
                <a:solidFill>
                  <a:srgbClr val="0000FF"/>
                </a:solidFill>
                <a:latin typeface=".VnTime" pitchFamily="34" charset="0"/>
              </a:rPr>
              <a:t>mét biÖn</a:t>
            </a:r>
            <a:r>
              <a:rPr lang="en-US">
                <a:solidFill>
                  <a:srgbClr val="0000FF"/>
                </a:solidFill>
                <a:latin typeface="Times New Roman" pitchFamily="18" charset="0"/>
              </a:rPr>
              <a:t> pháp tu </a:t>
            </a:r>
            <a:r>
              <a:rPr lang="en-US">
                <a:solidFill>
                  <a:srgbClr val="0000FF"/>
                </a:solidFill>
                <a:latin typeface=".VnTime" pitchFamily="34" charset="0"/>
              </a:rPr>
              <a:t>tõ</a:t>
            </a:r>
            <a:r>
              <a:rPr lang="en-US">
                <a:solidFill>
                  <a:srgbClr val="0000FF"/>
                </a:solidFill>
                <a:latin typeface="Times New Roman" pitchFamily="18" charset="0"/>
              </a:rPr>
              <a:t> dùng cách </a:t>
            </a:r>
            <a:r>
              <a:rPr lang="en-US">
                <a:solidFill>
                  <a:srgbClr val="0000FF"/>
                </a:solidFill>
                <a:latin typeface=".VnTime" pitchFamily="34" charset="0"/>
              </a:rPr>
              <a:t>diÔn ®¹t tÕ nhÞ</a:t>
            </a:r>
            <a:r>
              <a:rPr lang="en-US">
                <a:solidFill>
                  <a:srgbClr val="0000FF"/>
                </a:solidFill>
                <a:latin typeface="Times New Roman" pitchFamily="18" charset="0"/>
              </a:rPr>
              <a:t>, </a:t>
            </a:r>
            <a:r>
              <a:rPr lang="en-US">
                <a:solidFill>
                  <a:srgbClr val="0000FF"/>
                </a:solidFill>
                <a:latin typeface=".VnTime" pitchFamily="34" charset="0"/>
              </a:rPr>
              <a:t>uyÓn chuyÓn</a:t>
            </a:r>
            <a:r>
              <a:rPr lang="en-US">
                <a:solidFill>
                  <a:srgbClr val="0000FF"/>
                </a:solidFill>
                <a:latin typeface="Times New Roman" pitchFamily="18" charset="0"/>
              </a:rPr>
              <a:t>, tránh gây </a:t>
            </a:r>
            <a:r>
              <a:rPr lang="en-US">
                <a:solidFill>
                  <a:srgbClr val="0000FF"/>
                </a:solidFill>
                <a:latin typeface=".VnTime" pitchFamily="34" charset="0"/>
              </a:rPr>
              <a:t>c¶m</a:t>
            </a:r>
            <a:r>
              <a:rPr lang="en-US">
                <a:solidFill>
                  <a:srgbClr val="0000FF"/>
                </a:solidFill>
                <a:latin typeface="Times New Roman" pitchFamily="18" charset="0"/>
              </a:rPr>
              <a:t> giác quá đau </a:t>
            </a:r>
            <a:r>
              <a:rPr lang="en-US">
                <a:solidFill>
                  <a:srgbClr val="0000FF"/>
                </a:solidFill>
                <a:latin typeface=".VnTime" pitchFamily="34" charset="0"/>
              </a:rPr>
              <a:t>buån</a:t>
            </a:r>
            <a:r>
              <a:rPr lang="en-US">
                <a:solidFill>
                  <a:srgbClr val="0000FF"/>
                </a:solidFill>
                <a:latin typeface="Times New Roman" pitchFamily="18" charset="0"/>
              </a:rPr>
              <a:t>, ghê </a:t>
            </a:r>
            <a:r>
              <a:rPr lang="en-US">
                <a:solidFill>
                  <a:srgbClr val="0000FF"/>
                </a:solidFill>
                <a:latin typeface=".VnTime" pitchFamily="34" charset="0"/>
              </a:rPr>
              <a:t>sî</a:t>
            </a:r>
            <a:r>
              <a:rPr lang="en-US">
                <a:solidFill>
                  <a:srgbClr val="0000FF"/>
                </a:solidFill>
                <a:latin typeface="Times New Roman" pitchFamily="18" charset="0"/>
              </a:rPr>
              <a:t>, </a:t>
            </a:r>
            <a:r>
              <a:rPr lang="en-US">
                <a:solidFill>
                  <a:srgbClr val="0000FF"/>
                </a:solidFill>
                <a:latin typeface=".VnTime" pitchFamily="34" charset="0"/>
              </a:rPr>
              <a:t>nÆng nÒ</a:t>
            </a:r>
            <a:r>
              <a:rPr lang="en-US">
                <a:solidFill>
                  <a:srgbClr val="0000FF"/>
                </a:solidFill>
                <a:latin typeface="Times New Roman" pitchFamily="18" charset="0"/>
              </a:rPr>
              <a:t>, tránh thô </a:t>
            </a:r>
            <a:r>
              <a:rPr lang="en-US">
                <a:solidFill>
                  <a:srgbClr val="0000FF"/>
                </a:solidFill>
                <a:latin typeface=".VnTime" pitchFamily="34" charset="0"/>
              </a:rPr>
              <a:t>tôc</a:t>
            </a:r>
            <a:r>
              <a:rPr lang="en-US">
                <a:solidFill>
                  <a:srgbClr val="0000FF"/>
                </a:solidFill>
                <a:latin typeface="Times New Roman" pitchFamily="18" charset="0"/>
              </a:rPr>
              <a:t>, </a:t>
            </a:r>
            <a:r>
              <a:rPr lang="en-US">
                <a:solidFill>
                  <a:srgbClr val="0000FF"/>
                </a:solidFill>
                <a:latin typeface=".VnTime" pitchFamily="34" charset="0"/>
              </a:rPr>
              <a:t>thiÕu lÞch sù</a:t>
            </a:r>
            <a:r>
              <a:rPr lang="en-US">
                <a:solidFill>
                  <a:srgbClr val="0000FF"/>
                </a:solidFill>
                <a:latin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6032"/>
                                        </p:tgtEl>
                                        <p:attrNameLst>
                                          <p:attrName>style.visibility</p:attrName>
                                        </p:attrNameLst>
                                      </p:cBhvr>
                                      <p:to>
                                        <p:strVal val="visible"/>
                                      </p:to>
                                    </p:set>
                                    <p:animEffect transition="in" filter="blinds(horizontal)">
                                      <p:cBhvr>
                                        <p:cTn id="7" dur="500"/>
                                        <p:tgtEl>
                                          <p:spTgt spid="86032"/>
                                        </p:tgtEl>
                                      </p:cBhvr>
                                    </p:animEffect>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86033"/>
                                        </p:tgtEl>
                                        <p:attrNameLst>
                                          <p:attrName>style.visibility</p:attrName>
                                        </p:attrNameLst>
                                      </p:cBhvr>
                                      <p:to>
                                        <p:strVal val="visible"/>
                                      </p:to>
                                    </p:set>
                                    <p:animEffect transition="in" filter="box(in)">
                                      <p:cBhvr>
                                        <p:cTn id="12" dur="500"/>
                                        <p:tgtEl>
                                          <p:spTgt spid="86033"/>
                                        </p:tgtEl>
                                      </p:cBhvr>
                                    </p:animEffect>
                                  </p:childTnLst>
                                  <p:subTnLst>
                                    <p:audio>
                                      <p:cMediaNode>
                                        <p:cTn display="0" masterRel="sameClick">
                                          <p:stCondLst>
                                            <p:cond evt="begin" delay="0">
                                              <p:tn val="10"/>
                                            </p:cond>
                                          </p:stCondLst>
                                          <p:endCondLst>
                                            <p:cond evt="onStopAudio" delay="0">
                                              <p:tgtEl>
                                                <p:sldTgt/>
                                              </p:tgtEl>
                                            </p:cond>
                                          </p:endCondLst>
                                        </p:cTn>
                                        <p:tgtEl>
                                          <p:sndTgt r:embed="rId2" name="chimes.wav"/>
                                        </p:tgtEl>
                                      </p:cMediaNode>
                                    </p:audio>
                                  </p:sub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6034"/>
                                        </p:tgtEl>
                                        <p:attrNameLst>
                                          <p:attrName>style.visibility</p:attrName>
                                        </p:attrNameLst>
                                      </p:cBhvr>
                                      <p:to>
                                        <p:strVal val="visible"/>
                                      </p:to>
                                    </p:set>
                                    <p:animEffect transition="in" filter="blinds(horizontal)">
                                      <p:cBhvr>
                                        <p:cTn id="17" dur="500"/>
                                        <p:tgtEl>
                                          <p:spTgt spid="86034"/>
                                        </p:tgtEl>
                                      </p:cBhvr>
                                    </p:animEffect>
                                  </p:childTnLst>
                                  <p:subTnLst>
                                    <p:audio>
                                      <p:cMediaNode>
                                        <p:cTn display="0" masterRel="sameClick">
                                          <p:stCondLst>
                                            <p:cond evt="begin" delay="0">
                                              <p:tn val="15"/>
                                            </p:cond>
                                          </p:stCondLst>
                                          <p:endCondLst>
                                            <p:cond evt="onStopAudio" delay="0">
                                              <p:tgtEl>
                                                <p:sldTgt/>
                                              </p:tgtEl>
                                            </p:cond>
                                          </p:endCondLst>
                                        </p:cTn>
                                        <p:tgtEl>
                                          <p:sndTgt r:embed="rId2" name="chimes.wav"/>
                                        </p:tgtEl>
                                      </p:cMediaNode>
                                    </p:audio>
                                  </p:sub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6035"/>
                                        </p:tgtEl>
                                        <p:attrNameLst>
                                          <p:attrName>style.visibility</p:attrName>
                                        </p:attrNameLst>
                                      </p:cBhvr>
                                      <p:to>
                                        <p:strVal val="visible"/>
                                      </p:to>
                                    </p:set>
                                    <p:animEffect transition="in" filter="blinds(horizontal)">
                                      <p:cBhvr>
                                        <p:cTn id="22" dur="500"/>
                                        <p:tgtEl>
                                          <p:spTgt spid="86035"/>
                                        </p:tgtEl>
                                      </p:cBhvr>
                                    </p:animEffect>
                                  </p:childTnLst>
                                  <p:subTnLst>
                                    <p:audio>
                                      <p:cMediaNode>
                                        <p:cTn display="0" masterRel="sameClick">
                                          <p:stCondLst>
                                            <p:cond evt="begin" delay="0">
                                              <p:tn val="20"/>
                                            </p:cond>
                                          </p:stCondLst>
                                          <p:endCondLst>
                                            <p:cond evt="onStopAudio" delay="0">
                                              <p:tgtEl>
                                                <p:sldTgt/>
                                              </p:tgtEl>
                                            </p:cond>
                                          </p:endCondLst>
                                        </p:cTn>
                                        <p:tgtEl>
                                          <p:sndTgt r:embed="rId2" name="chimes.wav"/>
                                        </p:tgtEl>
                                      </p:cMediaNode>
                                    </p:audio>
                                  </p:sub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86036">
                                            <p:txEl>
                                              <p:pRg st="0" end="0"/>
                                            </p:txEl>
                                          </p:spTgt>
                                        </p:tgtEl>
                                        <p:attrNameLst>
                                          <p:attrName>style.visibility</p:attrName>
                                        </p:attrNameLst>
                                      </p:cBhvr>
                                      <p:to>
                                        <p:strVal val="visible"/>
                                      </p:to>
                                    </p:set>
                                    <p:animEffect transition="in" filter="blinds(horizontal)">
                                      <p:cBhvr>
                                        <p:cTn id="27" dur="500"/>
                                        <p:tgtEl>
                                          <p:spTgt spid="86036">
                                            <p:txEl>
                                              <p:pRg st="0" end="0"/>
                                            </p:txEl>
                                          </p:spTgt>
                                        </p:tgtEl>
                                      </p:cBhvr>
                                    </p:animEffect>
                                  </p:childTnLst>
                                  <p:subTnLst>
                                    <p:audio>
                                      <p:cMediaNode>
                                        <p:cTn display="0" masterRel="sameClick">
                                          <p:stCondLst>
                                            <p:cond evt="begin" delay="0">
                                              <p:tn val="25"/>
                                            </p:cond>
                                          </p:stCondLst>
                                          <p:endCondLst>
                                            <p:cond evt="onStopAudio" delay="0">
                                              <p:tgtEl>
                                                <p:sldTgt/>
                                              </p:tgtEl>
                                            </p:cond>
                                          </p:endCondLst>
                                        </p:cTn>
                                        <p:tgtEl>
                                          <p:sndTgt r:embed="rId2"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32" grpId="0"/>
      <p:bldP spid="86033" grpId="0"/>
      <p:bldP spid="86034" grpId="0"/>
      <p:bldP spid="8603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rot="5400000">
            <a:off x="755650" y="3743325"/>
            <a:ext cx="5945188"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7650" name="Rectangle 5"/>
          <p:cNvSpPr>
            <a:spLocks noChangeArrowheads="1"/>
          </p:cNvSpPr>
          <p:nvPr/>
        </p:nvSpPr>
        <p:spPr bwMode="auto">
          <a:xfrm>
            <a:off x="0" y="0"/>
            <a:ext cx="9144000" cy="533400"/>
          </a:xfrm>
          <a:prstGeom prst="rect">
            <a:avLst/>
          </a:prstGeom>
          <a:solidFill>
            <a:schemeClr val="tx1"/>
          </a:solidFill>
          <a:ln w="57150" cmpd="thinThick">
            <a:pattFill prst="pct90">
              <a:fgClr>
                <a:srgbClr val="993300"/>
              </a:fgClr>
              <a:bgClr>
                <a:srgbClr val="FFFFFF"/>
              </a:bgClr>
            </a:pattFill>
            <a:miter lim="800000"/>
            <a:headEnd/>
            <a:tailEnd/>
          </a:ln>
        </p:spPr>
        <p:txBody>
          <a:bodyPr wrap="none" anchor="ctr"/>
          <a:lstStyle/>
          <a:p>
            <a:pPr algn="ctr" eaLnBrk="0" hangingPunct="0"/>
            <a:r>
              <a:rPr lang="en-US" sz="2800" b="1">
                <a:solidFill>
                  <a:srgbClr val="000099"/>
                </a:solidFill>
                <a:latin typeface=".VnTimeH" pitchFamily="34" charset="0"/>
              </a:rPr>
              <a:t> </a:t>
            </a:r>
          </a:p>
        </p:txBody>
      </p:sp>
      <p:sp>
        <p:nvSpPr>
          <p:cNvPr id="27651" name="Text Box 13"/>
          <p:cNvSpPr txBox="1">
            <a:spLocks noChangeArrowheads="1"/>
          </p:cNvSpPr>
          <p:nvPr/>
        </p:nvSpPr>
        <p:spPr bwMode="gray">
          <a:xfrm>
            <a:off x="0" y="76200"/>
            <a:ext cx="1308100" cy="400050"/>
          </a:xfrm>
          <a:prstGeom prst="rect">
            <a:avLst/>
          </a:prstGeom>
          <a:noFill/>
          <a:ln w="9525">
            <a:noFill/>
            <a:miter lim="800000"/>
            <a:headEnd/>
            <a:tailEnd/>
          </a:ln>
        </p:spPr>
        <p:txBody>
          <a:bodyPr wrap="none">
            <a:spAutoFit/>
          </a:bodyPr>
          <a:lstStyle/>
          <a:p>
            <a:pPr algn="ctr" eaLnBrk="0" hangingPunct="0"/>
            <a:r>
              <a:rPr lang="en-US" altLang="vi-VN" sz="2000" b="1">
                <a:solidFill>
                  <a:srgbClr val="FFFFFF"/>
                </a:solidFill>
                <a:latin typeface="Times New Roman" pitchFamily="18" charset="0"/>
                <a:cs typeface="Times New Roman" pitchFamily="18" charset="0"/>
              </a:rPr>
              <a:t>Ngữ văn 8</a:t>
            </a:r>
          </a:p>
        </p:txBody>
      </p:sp>
      <p:sp>
        <p:nvSpPr>
          <p:cNvPr id="27652" name="Oval 14"/>
          <p:cNvSpPr>
            <a:spLocks noChangeArrowheads="1"/>
          </p:cNvSpPr>
          <p:nvPr/>
        </p:nvSpPr>
        <p:spPr bwMode="gray">
          <a:xfrm>
            <a:off x="0" y="657225"/>
            <a:ext cx="1281113" cy="180975"/>
          </a:xfrm>
          <a:prstGeom prst="ellipse">
            <a:avLst/>
          </a:prstGeom>
          <a:gradFill rotWithShape="1">
            <a:gsLst>
              <a:gs pos="0">
                <a:schemeClr val="bg2"/>
              </a:gs>
              <a:gs pos="100000">
                <a:schemeClr val="bg1"/>
              </a:gs>
            </a:gsLst>
            <a:path path="shape">
              <a:fillToRect l="50000" t="50000" r="50000" b="50000"/>
            </a:path>
          </a:gradFill>
          <a:ln w="9525">
            <a:noFill/>
            <a:round/>
            <a:headEnd/>
            <a:tailEnd/>
          </a:ln>
        </p:spPr>
        <p:txBody>
          <a:bodyPr wrap="none" anchor="ctr"/>
          <a:lstStyle/>
          <a:p>
            <a:pPr algn="ctr"/>
            <a:endParaRPr lang="vi-VN" altLang="vi-VN"/>
          </a:p>
        </p:txBody>
      </p:sp>
      <p:grpSp>
        <p:nvGrpSpPr>
          <p:cNvPr id="27653" name="Group 10"/>
          <p:cNvGrpSpPr>
            <a:grpSpLocks/>
          </p:cNvGrpSpPr>
          <p:nvPr/>
        </p:nvGrpSpPr>
        <p:grpSpPr bwMode="auto">
          <a:xfrm>
            <a:off x="76200" y="0"/>
            <a:ext cx="1204913" cy="628650"/>
            <a:chOff x="2016" y="1920"/>
            <a:chExt cx="1680" cy="1680"/>
          </a:xfrm>
        </p:grpSpPr>
        <p:sp>
          <p:nvSpPr>
            <p:cNvPr id="12" name="Oval 11"/>
            <p:cNvSpPr>
              <a:spLocks noChangeArrowheads="1"/>
            </p:cNvSpPr>
            <p:nvPr/>
          </p:nvSpPr>
          <p:spPr bwMode="gray">
            <a:xfrm>
              <a:off x="2016" y="1920"/>
              <a:ext cx="1680" cy="1680"/>
            </a:xfrm>
            <a:prstGeom prst="ellipse">
              <a:avLst/>
            </a:prstGeom>
            <a:gradFill rotWithShape="1">
              <a:gsLst>
                <a:gs pos="0">
                  <a:schemeClr val="accent2"/>
                </a:gs>
                <a:gs pos="100000">
                  <a:schemeClr val="accent2">
                    <a:gamma/>
                    <a:shade val="63529"/>
                    <a:invGamma/>
                  </a:schemeClr>
                </a:gs>
              </a:gsLst>
              <a:lin ang="5400000" scaled="1"/>
            </a:gradFill>
            <a:ln w="9525">
              <a:noFill/>
              <a:round/>
              <a:headEnd/>
              <a:tailEnd/>
            </a:ln>
            <a:effectLst/>
          </p:spPr>
          <p:txBody>
            <a:bodyPr wrap="none" anchor="ctr"/>
            <a:lstStyle/>
            <a:p>
              <a:pPr fontAlgn="auto">
                <a:spcBef>
                  <a:spcPts val="0"/>
                </a:spcBef>
                <a:spcAft>
                  <a:spcPts val="0"/>
                </a:spcAft>
                <a:defRPr/>
              </a:pPr>
              <a:endParaRPr lang="en-US">
                <a:latin typeface="+mn-lt"/>
                <a:cs typeface="+mn-cs"/>
              </a:endParaRPr>
            </a:p>
          </p:txBody>
        </p:sp>
        <p:sp>
          <p:nvSpPr>
            <p:cNvPr id="27685" name="Freeform 12"/>
            <p:cNvSpPr>
              <a:spLocks/>
            </p:cNvSpPr>
            <p:nvPr/>
          </p:nvSpPr>
          <p:spPr bwMode="gray">
            <a:xfrm>
              <a:off x="2208" y="1948"/>
              <a:ext cx="1296" cy="634"/>
            </a:xfrm>
            <a:custGeom>
              <a:avLst/>
              <a:gdLst>
                <a:gd name="T0" fmla="*/ 871 w 1321"/>
                <a:gd name="T1" fmla="*/ 35 h 712"/>
                <a:gd name="T2" fmla="*/ 882 w 1321"/>
                <a:gd name="T3" fmla="*/ 38 h 712"/>
                <a:gd name="T4" fmla="*/ 885 w 1321"/>
                <a:gd name="T5" fmla="*/ 42 h 712"/>
                <a:gd name="T6" fmla="*/ 880 w 1321"/>
                <a:gd name="T7" fmla="*/ 45 h 712"/>
                <a:gd name="T8" fmla="*/ 869 w 1321"/>
                <a:gd name="T9" fmla="*/ 48 h 712"/>
                <a:gd name="T10" fmla="*/ 852 w 1321"/>
                <a:gd name="T11" fmla="*/ 51 h 712"/>
                <a:gd name="T12" fmla="*/ 829 w 1321"/>
                <a:gd name="T13" fmla="*/ 53 h 712"/>
                <a:gd name="T14" fmla="*/ 801 w 1321"/>
                <a:gd name="T15" fmla="*/ 54 h 712"/>
                <a:gd name="T16" fmla="*/ 768 w 1321"/>
                <a:gd name="T17" fmla="*/ 57 h 712"/>
                <a:gd name="T18" fmla="*/ 731 w 1321"/>
                <a:gd name="T19" fmla="*/ 59 h 712"/>
                <a:gd name="T20" fmla="*/ 690 w 1321"/>
                <a:gd name="T21" fmla="*/ 60 h 712"/>
                <a:gd name="T22" fmla="*/ 648 w 1321"/>
                <a:gd name="T23" fmla="*/ 61 h 712"/>
                <a:gd name="T24" fmla="*/ 600 w 1321"/>
                <a:gd name="T25" fmla="*/ 61 h 712"/>
                <a:gd name="T26" fmla="*/ 552 w 1321"/>
                <a:gd name="T27" fmla="*/ 61 h 712"/>
                <a:gd name="T28" fmla="*/ 533 w 1321"/>
                <a:gd name="T29" fmla="*/ 62 h 712"/>
                <a:gd name="T30" fmla="*/ 319 w 1321"/>
                <a:gd name="T31" fmla="*/ 62 h 712"/>
                <a:gd name="T32" fmla="*/ 316 w 1321"/>
                <a:gd name="T33" fmla="*/ 62 h 712"/>
                <a:gd name="T34" fmla="*/ 274 w 1321"/>
                <a:gd name="T35" fmla="*/ 61 h 712"/>
                <a:gd name="T36" fmla="*/ 233 w 1321"/>
                <a:gd name="T37" fmla="*/ 61 h 712"/>
                <a:gd name="T38" fmla="*/ 195 w 1321"/>
                <a:gd name="T39" fmla="*/ 61 h 712"/>
                <a:gd name="T40" fmla="*/ 159 w 1321"/>
                <a:gd name="T41" fmla="*/ 60 h 712"/>
                <a:gd name="T42" fmla="*/ 125 w 1321"/>
                <a:gd name="T43" fmla="*/ 60 h 712"/>
                <a:gd name="T44" fmla="*/ 96 w 1321"/>
                <a:gd name="T45" fmla="*/ 58 h 712"/>
                <a:gd name="T46" fmla="*/ 69 w 1321"/>
                <a:gd name="T47" fmla="*/ 56 h 712"/>
                <a:gd name="T48" fmla="*/ 46 w 1321"/>
                <a:gd name="T49" fmla="*/ 54 h 712"/>
                <a:gd name="T50" fmla="*/ 26 w 1321"/>
                <a:gd name="T51" fmla="*/ 53 h 712"/>
                <a:gd name="T52" fmla="*/ 18 w 1321"/>
                <a:gd name="T53" fmla="*/ 51 h 712"/>
                <a:gd name="T54" fmla="*/ 6 w 1321"/>
                <a:gd name="T55" fmla="*/ 48 h 712"/>
                <a:gd name="T56" fmla="*/ 0 w 1321"/>
                <a:gd name="T57" fmla="*/ 46 h 712"/>
                <a:gd name="T58" fmla="*/ 0 w 1321"/>
                <a:gd name="T59" fmla="*/ 45 h 712"/>
                <a:gd name="T60" fmla="*/ 4 w 1321"/>
                <a:gd name="T61" fmla="*/ 42 h 712"/>
                <a:gd name="T62" fmla="*/ 16 w 1321"/>
                <a:gd name="T63" fmla="*/ 38 h 712"/>
                <a:gd name="T64" fmla="*/ 30 w 1321"/>
                <a:gd name="T65" fmla="*/ 33 h 712"/>
                <a:gd name="T66" fmla="*/ 65 w 1321"/>
                <a:gd name="T67" fmla="*/ 26 h 712"/>
                <a:gd name="T68" fmla="*/ 100 w 1321"/>
                <a:gd name="T69" fmla="*/ 20 h 712"/>
                <a:gd name="T70" fmla="*/ 136 w 1321"/>
                <a:gd name="T71" fmla="*/ 15 h 712"/>
                <a:gd name="T72" fmla="*/ 180 w 1321"/>
                <a:gd name="T73" fmla="*/ 11 h 712"/>
                <a:gd name="T74" fmla="*/ 229 w 1321"/>
                <a:gd name="T75" fmla="*/ 7 h 712"/>
                <a:gd name="T76" fmla="*/ 278 w 1321"/>
                <a:gd name="T77" fmla="*/ 4 h 712"/>
                <a:gd name="T78" fmla="*/ 333 w 1321"/>
                <a:gd name="T79" fmla="*/ 4 h 712"/>
                <a:gd name="T80" fmla="*/ 389 w 1321"/>
                <a:gd name="T81" fmla="*/ 4 h 712"/>
                <a:gd name="T82" fmla="*/ 447 w 1321"/>
                <a:gd name="T83" fmla="*/ 0 h 712"/>
                <a:gd name="T84" fmla="*/ 447 w 1321"/>
                <a:gd name="T85" fmla="*/ 0 h 712"/>
                <a:gd name="T86" fmla="*/ 508 w 1321"/>
                <a:gd name="T87" fmla="*/ 4 h 712"/>
                <a:gd name="T88" fmla="*/ 567 w 1321"/>
                <a:gd name="T89" fmla="*/ 4 h 712"/>
                <a:gd name="T90" fmla="*/ 624 w 1321"/>
                <a:gd name="T91" fmla="*/ 4 h 712"/>
                <a:gd name="T92" fmla="*/ 677 w 1321"/>
                <a:gd name="T93" fmla="*/ 8 h 712"/>
                <a:gd name="T94" fmla="*/ 724 w 1321"/>
                <a:gd name="T95" fmla="*/ 12 h 712"/>
                <a:gd name="T96" fmla="*/ 769 w 1321"/>
                <a:gd name="T97" fmla="*/ 17 h 712"/>
                <a:gd name="T98" fmla="*/ 808 w 1321"/>
                <a:gd name="T99" fmla="*/ 22 h 712"/>
                <a:gd name="T100" fmla="*/ 842 w 1321"/>
                <a:gd name="T101" fmla="*/ 28 h 712"/>
                <a:gd name="T102" fmla="*/ 871 w 1321"/>
                <a:gd name="T103" fmla="*/ 35 h 712"/>
                <a:gd name="T104" fmla="*/ 871 w 1321"/>
                <a:gd name="T105" fmla="*/ 35 h 71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321"/>
                <a:gd name="T160" fmla="*/ 0 h 712"/>
                <a:gd name="T161" fmla="*/ 1321 w 1321"/>
                <a:gd name="T162" fmla="*/ 712 h 71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759" y="6"/>
                  </a:lnTo>
                  <a:lnTo>
                    <a:pt x="847" y="23"/>
                  </a:lnTo>
                  <a:lnTo>
                    <a:pt x="932" y="53"/>
                  </a:lnTo>
                  <a:lnTo>
                    <a:pt x="1010" y="90"/>
                  </a:lnTo>
                  <a:lnTo>
                    <a:pt x="1082" y="137"/>
                  </a:lnTo>
                  <a:lnTo>
                    <a:pt x="1149" y="194"/>
                  </a:lnTo>
                  <a:lnTo>
                    <a:pt x="1208" y="256"/>
                  </a:lnTo>
                  <a:lnTo>
                    <a:pt x="1258" y="325"/>
                  </a:lnTo>
                  <a:lnTo>
                    <a:pt x="1301" y="401"/>
                  </a:lnTo>
                  <a:close/>
                </a:path>
              </a:pathLst>
            </a:custGeom>
            <a:gradFill rotWithShape="1">
              <a:gsLst>
                <a:gs pos="0">
                  <a:srgbClr val="FFFFFF"/>
                </a:gs>
                <a:gs pos="100000">
                  <a:schemeClr val="accent2"/>
                </a:gs>
              </a:gsLst>
              <a:lin ang="5400000" scaled="1"/>
            </a:gradFill>
            <a:ln w="0">
              <a:noFill/>
              <a:round/>
              <a:headEnd/>
              <a:tailEnd/>
            </a:ln>
          </p:spPr>
          <p:txBody>
            <a:bodyPr/>
            <a:lstStyle/>
            <a:p>
              <a:endParaRPr lang="en-US"/>
            </a:p>
          </p:txBody>
        </p:sp>
      </p:grpSp>
      <p:sp>
        <p:nvSpPr>
          <p:cNvPr id="27654" name="Text Box 13"/>
          <p:cNvSpPr txBox="1">
            <a:spLocks noChangeArrowheads="1"/>
          </p:cNvSpPr>
          <p:nvPr/>
        </p:nvSpPr>
        <p:spPr bwMode="gray">
          <a:xfrm>
            <a:off x="0" y="76200"/>
            <a:ext cx="1308100" cy="400050"/>
          </a:xfrm>
          <a:prstGeom prst="rect">
            <a:avLst/>
          </a:prstGeom>
          <a:noFill/>
          <a:ln w="9525">
            <a:noFill/>
            <a:miter lim="800000"/>
            <a:headEnd/>
            <a:tailEnd/>
          </a:ln>
        </p:spPr>
        <p:txBody>
          <a:bodyPr wrap="none">
            <a:spAutoFit/>
          </a:bodyPr>
          <a:lstStyle/>
          <a:p>
            <a:pPr algn="ctr" eaLnBrk="0" hangingPunct="0"/>
            <a:r>
              <a:rPr lang="en-US" altLang="vi-VN" sz="2000" b="1">
                <a:solidFill>
                  <a:srgbClr val="FFFFFF"/>
                </a:solidFill>
                <a:latin typeface="Times New Roman" pitchFamily="18" charset="0"/>
                <a:cs typeface="Times New Roman" pitchFamily="18" charset="0"/>
              </a:rPr>
              <a:t>Ngữ văn 8</a:t>
            </a:r>
          </a:p>
        </p:txBody>
      </p:sp>
      <p:sp>
        <p:nvSpPr>
          <p:cNvPr id="27655" name="Text Box 17"/>
          <p:cNvSpPr txBox="1">
            <a:spLocks noChangeArrowheads="1"/>
          </p:cNvSpPr>
          <p:nvPr/>
        </p:nvSpPr>
        <p:spPr bwMode="gray">
          <a:xfrm>
            <a:off x="1676400" y="-36513"/>
            <a:ext cx="7010400" cy="519113"/>
          </a:xfrm>
          <a:prstGeom prst="rect">
            <a:avLst/>
          </a:prstGeom>
          <a:noFill/>
          <a:ln w="9525">
            <a:noFill/>
            <a:miter lim="800000"/>
            <a:headEnd/>
            <a:tailEnd/>
          </a:ln>
        </p:spPr>
        <p:txBody>
          <a:bodyPr>
            <a:spAutoFit/>
          </a:bodyPr>
          <a:lstStyle/>
          <a:p>
            <a:pPr algn="ctr" eaLnBrk="0" hangingPunct="0"/>
            <a:r>
              <a:rPr lang="en-US" altLang="vi-VN" sz="2800" b="1">
                <a:solidFill>
                  <a:srgbClr val="0000FF"/>
                </a:solidFill>
                <a:latin typeface="Times New Roman" pitchFamily="18" charset="0"/>
                <a:cs typeface="Times New Roman" pitchFamily="18" charset="0"/>
              </a:rPr>
              <a:t>TIẾT </a:t>
            </a:r>
            <a:r>
              <a:rPr lang="en-US" altLang="vi-VN" sz="2800" b="1" smtClean="0">
                <a:solidFill>
                  <a:srgbClr val="0000FF"/>
                </a:solidFill>
                <a:latin typeface="Times New Roman" pitchFamily="18" charset="0"/>
                <a:cs typeface="Times New Roman" pitchFamily="18" charset="0"/>
              </a:rPr>
              <a:t>45 </a:t>
            </a:r>
            <a:r>
              <a:rPr lang="en-US" altLang="vi-VN" sz="2800" b="1">
                <a:solidFill>
                  <a:srgbClr val="0000FF"/>
                </a:solidFill>
                <a:latin typeface="Times New Roman" pitchFamily="18" charset="0"/>
                <a:cs typeface="Times New Roman" pitchFamily="18" charset="0"/>
              </a:rPr>
              <a:t>– NÓI GIẢM NÓI TRÁNH  </a:t>
            </a:r>
          </a:p>
        </p:txBody>
      </p:sp>
      <p:sp>
        <p:nvSpPr>
          <p:cNvPr id="27656" name="Rectangle 33"/>
          <p:cNvSpPr>
            <a:spLocks noChangeArrowheads="1"/>
          </p:cNvSpPr>
          <p:nvPr/>
        </p:nvSpPr>
        <p:spPr bwMode="auto">
          <a:xfrm>
            <a:off x="0" y="3486150"/>
            <a:ext cx="3886200" cy="976313"/>
          </a:xfrm>
          <a:prstGeom prst="rect">
            <a:avLst/>
          </a:prstGeom>
          <a:noFill/>
          <a:ln w="9525">
            <a:noFill/>
            <a:miter lim="800000"/>
            <a:headEnd/>
            <a:tailEnd/>
          </a:ln>
        </p:spPr>
        <p:txBody>
          <a:bodyPr>
            <a:spAutoFit/>
          </a:bodyPr>
          <a:lstStyle/>
          <a:p>
            <a:r>
              <a:rPr lang="en-US" sz="2000" b="1">
                <a:latin typeface="Times New Roman" pitchFamily="18" charset="0"/>
                <a:cs typeface="Times New Roman" pitchFamily="18" charset="0"/>
                <a:sym typeface="Wingdings" pitchFamily="2" charset="2"/>
              </a:rPr>
              <a:t>* Lưu ý:</a:t>
            </a:r>
          </a:p>
          <a:p>
            <a:r>
              <a:rPr lang="en-US" b="1">
                <a:latin typeface="Times New Roman" pitchFamily="18" charset="0"/>
                <a:cs typeface="Times New Roman" pitchFamily="18" charset="0"/>
                <a:sym typeface="Wingdings" pitchFamily="2" charset="2"/>
              </a:rPr>
              <a:t> a. Một số cách nói giảm nói tránh: </a:t>
            </a:r>
            <a:endParaRPr lang="vi-VN" b="1">
              <a:latin typeface="Times New Roman" pitchFamily="18" charset="0"/>
              <a:cs typeface="Times New Roman" pitchFamily="18" charset="0"/>
            </a:endParaRPr>
          </a:p>
          <a:p>
            <a:endParaRPr lang="vi-VN" sz="2000" b="1" i="1">
              <a:sym typeface="Wingdings" pitchFamily="2" charset="2"/>
            </a:endParaRPr>
          </a:p>
        </p:txBody>
      </p:sp>
      <p:sp>
        <p:nvSpPr>
          <p:cNvPr id="27657" name="TextBox 29"/>
          <p:cNvSpPr txBox="1">
            <a:spLocks noChangeArrowheads="1"/>
          </p:cNvSpPr>
          <p:nvPr/>
        </p:nvSpPr>
        <p:spPr bwMode="auto">
          <a:xfrm>
            <a:off x="109538" y="4086225"/>
            <a:ext cx="2163762" cy="366713"/>
          </a:xfrm>
          <a:prstGeom prst="rect">
            <a:avLst/>
          </a:prstGeom>
          <a:noFill/>
          <a:ln w="9525">
            <a:noFill/>
            <a:miter lim="800000"/>
            <a:headEnd/>
            <a:tailEnd/>
          </a:ln>
        </p:spPr>
        <p:txBody>
          <a:bodyPr wrap="none">
            <a:spAutoFit/>
          </a:bodyPr>
          <a:lstStyle/>
          <a:p>
            <a:r>
              <a:rPr lang="en-US" i="1">
                <a:latin typeface="Times New Roman" pitchFamily="18" charset="0"/>
              </a:rPr>
              <a:t>- </a:t>
            </a:r>
            <a:r>
              <a:rPr lang="vi-VN" i="1">
                <a:latin typeface="Times New Roman" pitchFamily="18" charset="0"/>
              </a:rPr>
              <a:t>Dùng từ đồng nghĩa</a:t>
            </a:r>
            <a:endParaRPr lang="en-US" i="1">
              <a:latin typeface="Times New Roman" pitchFamily="18" charset="0"/>
            </a:endParaRPr>
          </a:p>
        </p:txBody>
      </p:sp>
      <p:sp>
        <p:nvSpPr>
          <p:cNvPr id="27658" name="TextBox 16"/>
          <p:cNvSpPr txBox="1">
            <a:spLocks noChangeArrowheads="1"/>
          </p:cNvSpPr>
          <p:nvPr/>
        </p:nvSpPr>
        <p:spPr bwMode="auto">
          <a:xfrm>
            <a:off x="0" y="566738"/>
            <a:ext cx="3779838" cy="1006475"/>
          </a:xfrm>
          <a:prstGeom prst="rect">
            <a:avLst/>
          </a:prstGeom>
          <a:noFill/>
          <a:ln w="9525">
            <a:noFill/>
            <a:miter lim="800000"/>
            <a:headEnd/>
            <a:tailEnd/>
          </a:ln>
        </p:spPr>
        <p:txBody>
          <a:bodyPr wrap="none">
            <a:spAutoFit/>
          </a:bodyPr>
          <a:lstStyle/>
          <a:p>
            <a:r>
              <a:rPr lang="vi-VN" altLang="vi-VN" sz="2000" b="1" dirty="0">
                <a:latin typeface="Times New Roman" pitchFamily="18" charset="0"/>
                <a:cs typeface="Times New Roman" pitchFamily="18" charset="0"/>
              </a:rPr>
              <a:t>I.Nói giảm nói tránh và tác dụng</a:t>
            </a:r>
            <a:r>
              <a:rPr lang="en-US" altLang="vi-VN" sz="2000" b="1" dirty="0">
                <a:latin typeface="Times New Roman" pitchFamily="18" charset="0"/>
                <a:cs typeface="Times New Roman" pitchFamily="18" charset="0"/>
              </a:rPr>
              <a:t> </a:t>
            </a:r>
          </a:p>
          <a:p>
            <a:r>
              <a:rPr lang="en-US" altLang="vi-VN" sz="2000" b="1" dirty="0" err="1">
                <a:latin typeface="Times New Roman" pitchFamily="18" charset="0"/>
                <a:cs typeface="Times New Roman" pitchFamily="18" charset="0"/>
              </a:rPr>
              <a:t>nói</a:t>
            </a:r>
            <a:r>
              <a:rPr lang="en-US" altLang="vi-VN" sz="2000" b="1" dirty="0">
                <a:latin typeface="Times New Roman" pitchFamily="18" charset="0"/>
                <a:cs typeface="Times New Roman" pitchFamily="18" charset="0"/>
              </a:rPr>
              <a:t> </a:t>
            </a:r>
            <a:r>
              <a:rPr lang="en-US" altLang="vi-VN" sz="2000" b="1" dirty="0" err="1">
                <a:latin typeface="Times New Roman" pitchFamily="18" charset="0"/>
                <a:cs typeface="Times New Roman" pitchFamily="18" charset="0"/>
              </a:rPr>
              <a:t>giảm</a:t>
            </a:r>
            <a:r>
              <a:rPr lang="en-US" altLang="vi-VN" sz="2000" b="1" dirty="0">
                <a:latin typeface="Times New Roman" pitchFamily="18" charset="0"/>
                <a:cs typeface="Times New Roman" pitchFamily="18" charset="0"/>
              </a:rPr>
              <a:t> </a:t>
            </a:r>
            <a:r>
              <a:rPr lang="en-US" altLang="vi-VN" sz="2000" b="1" dirty="0" err="1">
                <a:latin typeface="Times New Roman" pitchFamily="18" charset="0"/>
                <a:cs typeface="Times New Roman" pitchFamily="18" charset="0"/>
              </a:rPr>
              <a:t>nói</a:t>
            </a:r>
            <a:r>
              <a:rPr lang="en-US" altLang="vi-VN" sz="2000" b="1" dirty="0">
                <a:latin typeface="Times New Roman" pitchFamily="18" charset="0"/>
                <a:cs typeface="Times New Roman" pitchFamily="18" charset="0"/>
              </a:rPr>
              <a:t> </a:t>
            </a:r>
            <a:r>
              <a:rPr lang="en-US" altLang="vi-VN" sz="2000" b="1" dirty="0" err="1">
                <a:latin typeface="Times New Roman" pitchFamily="18" charset="0"/>
                <a:cs typeface="Times New Roman" pitchFamily="18" charset="0"/>
              </a:rPr>
              <a:t>tránh</a:t>
            </a:r>
            <a:r>
              <a:rPr lang="en-US" altLang="vi-VN" sz="2000" b="1" dirty="0">
                <a:latin typeface="Times New Roman" pitchFamily="18" charset="0"/>
                <a:cs typeface="Times New Roman" pitchFamily="18" charset="0"/>
              </a:rPr>
              <a:t>.</a:t>
            </a:r>
            <a:endParaRPr lang="vi-VN" altLang="vi-VN" sz="2000" b="1" dirty="0">
              <a:latin typeface="Times New Roman" pitchFamily="18" charset="0"/>
              <a:cs typeface="Times New Roman" pitchFamily="18" charset="0"/>
            </a:endParaRPr>
          </a:p>
          <a:p>
            <a:pPr>
              <a:buFontTx/>
              <a:buAutoNum type="arabicPeriod"/>
            </a:pPr>
            <a:r>
              <a:rPr lang="en-US" altLang="vi-VN" sz="2000" b="1" dirty="0">
                <a:latin typeface="Times New Roman" pitchFamily="18" charset="0"/>
                <a:cs typeface="Times New Roman" pitchFamily="18" charset="0"/>
              </a:rPr>
              <a:t> </a:t>
            </a:r>
            <a:r>
              <a:rPr lang="vi-VN" altLang="vi-VN" sz="2000" b="1" dirty="0" smtClean="0">
                <a:latin typeface="Times New Roman" pitchFamily="18" charset="0"/>
                <a:cs typeface="Times New Roman" pitchFamily="18" charset="0"/>
              </a:rPr>
              <a:t>Ví dụ:</a:t>
            </a:r>
            <a:endParaRPr lang="en-US" sz="2400" dirty="0">
              <a:latin typeface="Calibri" pitchFamily="34" charset="0"/>
            </a:endParaRPr>
          </a:p>
        </p:txBody>
      </p:sp>
      <p:sp>
        <p:nvSpPr>
          <p:cNvPr id="27659" name="Text Box 14"/>
          <p:cNvSpPr txBox="1">
            <a:spLocks noChangeArrowheads="1"/>
          </p:cNvSpPr>
          <p:nvPr/>
        </p:nvSpPr>
        <p:spPr bwMode="auto">
          <a:xfrm>
            <a:off x="12700" y="1449388"/>
            <a:ext cx="1905000" cy="396875"/>
          </a:xfrm>
          <a:prstGeom prst="rect">
            <a:avLst/>
          </a:prstGeom>
          <a:noFill/>
          <a:ln w="9525">
            <a:noFill/>
            <a:miter lim="800000"/>
            <a:headEnd/>
            <a:tailEnd/>
          </a:ln>
        </p:spPr>
        <p:txBody>
          <a:bodyPr>
            <a:spAutoFit/>
          </a:bodyPr>
          <a:lstStyle/>
          <a:p>
            <a:pPr>
              <a:spcBef>
                <a:spcPct val="50000"/>
              </a:spcBef>
            </a:pPr>
            <a:r>
              <a:rPr lang="en-US" sz="2000" b="1">
                <a:latin typeface="Times New Roman" pitchFamily="18" charset="0"/>
              </a:rPr>
              <a:t>2. Nhận xét</a:t>
            </a:r>
          </a:p>
        </p:txBody>
      </p:sp>
      <p:sp>
        <p:nvSpPr>
          <p:cNvPr id="27662" name="Rectangle 32"/>
          <p:cNvSpPr>
            <a:spLocks noChangeArrowheads="1"/>
          </p:cNvSpPr>
          <p:nvPr/>
        </p:nvSpPr>
        <p:spPr bwMode="auto">
          <a:xfrm>
            <a:off x="-342900" y="4381500"/>
            <a:ext cx="3810000" cy="641350"/>
          </a:xfrm>
          <a:prstGeom prst="rect">
            <a:avLst/>
          </a:prstGeom>
          <a:noFill/>
          <a:ln w="9525">
            <a:noFill/>
            <a:miter lim="800000"/>
            <a:headEnd/>
            <a:tailEnd/>
          </a:ln>
        </p:spPr>
        <p:txBody>
          <a:bodyPr>
            <a:spAutoFit/>
          </a:bodyPr>
          <a:lstStyle/>
          <a:p>
            <a:pPr lvl="1"/>
            <a:r>
              <a:rPr lang="en-US" i="1">
                <a:latin typeface="Times New Roman" pitchFamily="18" charset="0"/>
                <a:cs typeface="Times New Roman" pitchFamily="18" charset="0"/>
                <a:sym typeface="Wingdings" pitchFamily="2" charset="2"/>
              </a:rPr>
              <a:t>- Dùng cách nói phủ định từ ngữ </a:t>
            </a:r>
          </a:p>
          <a:p>
            <a:pPr lvl="1"/>
            <a:r>
              <a:rPr lang="en-US" i="1">
                <a:latin typeface="Times New Roman" pitchFamily="18" charset="0"/>
                <a:cs typeface="Times New Roman" pitchFamily="18" charset="0"/>
                <a:sym typeface="Wingdings" pitchFamily="2" charset="2"/>
              </a:rPr>
              <a:t>trái nghĩa</a:t>
            </a:r>
          </a:p>
        </p:txBody>
      </p:sp>
      <p:sp>
        <p:nvSpPr>
          <p:cNvPr id="27663" name="Text Box 18"/>
          <p:cNvSpPr txBox="1">
            <a:spLocks noChangeArrowheads="1"/>
          </p:cNvSpPr>
          <p:nvPr/>
        </p:nvSpPr>
        <p:spPr bwMode="auto">
          <a:xfrm>
            <a:off x="104775" y="4964113"/>
            <a:ext cx="1828800" cy="366712"/>
          </a:xfrm>
          <a:prstGeom prst="rect">
            <a:avLst/>
          </a:prstGeom>
          <a:noFill/>
          <a:ln w="9525">
            <a:noFill/>
            <a:miter lim="800000"/>
            <a:headEnd/>
            <a:tailEnd/>
          </a:ln>
        </p:spPr>
        <p:txBody>
          <a:bodyPr>
            <a:spAutoFit/>
          </a:bodyPr>
          <a:lstStyle/>
          <a:p>
            <a:pPr>
              <a:spcBef>
                <a:spcPct val="50000"/>
              </a:spcBef>
            </a:pPr>
            <a:r>
              <a:rPr lang="en-US">
                <a:latin typeface="Times New Roman" pitchFamily="18" charset="0"/>
              </a:rPr>
              <a:t>- Nói vòng</a:t>
            </a:r>
          </a:p>
        </p:txBody>
      </p:sp>
      <p:sp>
        <p:nvSpPr>
          <p:cNvPr id="27664" name="Text Box 19"/>
          <p:cNvSpPr txBox="1">
            <a:spLocks noChangeArrowheads="1"/>
          </p:cNvSpPr>
          <p:nvPr/>
        </p:nvSpPr>
        <p:spPr bwMode="auto">
          <a:xfrm>
            <a:off x="57150" y="5243513"/>
            <a:ext cx="2895600" cy="366712"/>
          </a:xfrm>
          <a:prstGeom prst="rect">
            <a:avLst/>
          </a:prstGeom>
          <a:noFill/>
          <a:ln w="9525">
            <a:noFill/>
            <a:miter lim="800000"/>
            <a:headEnd/>
            <a:tailEnd/>
          </a:ln>
        </p:spPr>
        <p:txBody>
          <a:bodyPr>
            <a:spAutoFit/>
          </a:bodyPr>
          <a:lstStyle/>
          <a:p>
            <a:pPr>
              <a:spcBef>
                <a:spcPct val="50000"/>
              </a:spcBef>
            </a:pPr>
            <a:r>
              <a:rPr lang="en-US">
                <a:latin typeface="Times New Roman" pitchFamily="18" charset="0"/>
              </a:rPr>
              <a:t>- Nói trống (tỉnh lược)</a:t>
            </a:r>
          </a:p>
        </p:txBody>
      </p:sp>
      <p:sp>
        <p:nvSpPr>
          <p:cNvPr id="27665" name="Rectangle 26"/>
          <p:cNvSpPr>
            <a:spLocks noChangeArrowheads="1"/>
          </p:cNvSpPr>
          <p:nvPr/>
        </p:nvSpPr>
        <p:spPr bwMode="auto">
          <a:xfrm>
            <a:off x="0" y="5565775"/>
            <a:ext cx="3505200" cy="701675"/>
          </a:xfrm>
          <a:prstGeom prst="rect">
            <a:avLst/>
          </a:prstGeom>
          <a:noFill/>
          <a:ln w="9525">
            <a:noFill/>
            <a:miter lim="800000"/>
            <a:headEnd/>
            <a:tailEnd/>
          </a:ln>
        </p:spPr>
        <p:txBody>
          <a:bodyPr>
            <a:spAutoFit/>
          </a:bodyPr>
          <a:lstStyle/>
          <a:p>
            <a:r>
              <a:rPr lang="en-US" b="1">
                <a:latin typeface="Times New Roman" pitchFamily="18" charset="0"/>
                <a:cs typeface="Times New Roman" pitchFamily="18" charset="0"/>
                <a:sym typeface="Wingdings" pitchFamily="2" charset="2"/>
              </a:rPr>
              <a:t>b) Vận dụng nói giảm nói tránh:</a:t>
            </a:r>
            <a:r>
              <a:rPr lang="en-US" sz="2000" b="1">
                <a:latin typeface="Times New Roman" pitchFamily="18" charset="0"/>
                <a:cs typeface="Times New Roman" pitchFamily="18" charset="0"/>
                <a:sym typeface="Wingdings" pitchFamily="2" charset="2"/>
              </a:rPr>
              <a:t> </a:t>
            </a:r>
          </a:p>
          <a:p>
            <a:r>
              <a:rPr lang="en-US" sz="2000">
                <a:latin typeface="Times New Roman" pitchFamily="18" charset="0"/>
                <a:cs typeface="Times New Roman" pitchFamily="18" charset="0"/>
                <a:sym typeface="Wingdings" pitchFamily="2" charset="2"/>
              </a:rPr>
              <a:t>- </a:t>
            </a:r>
            <a:r>
              <a:rPr lang="en-US" i="1">
                <a:latin typeface="Times New Roman" pitchFamily="18" charset="0"/>
                <a:cs typeface="Times New Roman" pitchFamily="18" charset="0"/>
                <a:sym typeface="Wingdings" pitchFamily="2" charset="2"/>
              </a:rPr>
              <a:t>Trong lời nói hàng ngày</a:t>
            </a:r>
          </a:p>
        </p:txBody>
      </p:sp>
      <p:sp>
        <p:nvSpPr>
          <p:cNvPr id="27666" name="TextBox 20"/>
          <p:cNvSpPr txBox="1">
            <a:spLocks noChangeArrowheads="1"/>
          </p:cNvSpPr>
          <p:nvPr/>
        </p:nvSpPr>
        <p:spPr bwMode="auto">
          <a:xfrm>
            <a:off x="0" y="6248400"/>
            <a:ext cx="2514600" cy="366713"/>
          </a:xfrm>
          <a:prstGeom prst="rect">
            <a:avLst/>
          </a:prstGeom>
          <a:noFill/>
          <a:ln w="9525">
            <a:noFill/>
            <a:miter lim="800000"/>
            <a:headEnd/>
            <a:tailEnd/>
          </a:ln>
        </p:spPr>
        <p:txBody>
          <a:bodyPr>
            <a:spAutoFit/>
          </a:bodyPr>
          <a:lstStyle/>
          <a:p>
            <a:pPr>
              <a:buFont typeface="Wingdings" pitchFamily="2" charset="2"/>
              <a:buNone/>
            </a:pPr>
            <a:r>
              <a:rPr lang="en-US" i="1">
                <a:latin typeface="Times New Roman" pitchFamily="18" charset="0"/>
                <a:cs typeface="Times New Roman" pitchFamily="18" charset="0"/>
              </a:rPr>
              <a:t>- Trong  văn chương</a:t>
            </a:r>
          </a:p>
        </p:txBody>
      </p:sp>
      <p:sp>
        <p:nvSpPr>
          <p:cNvPr id="27667" name="Text Box 22"/>
          <p:cNvSpPr txBox="1">
            <a:spLocks noChangeArrowheads="1"/>
          </p:cNvSpPr>
          <p:nvPr/>
        </p:nvSpPr>
        <p:spPr bwMode="auto">
          <a:xfrm>
            <a:off x="3719513" y="558800"/>
            <a:ext cx="1905000" cy="396875"/>
          </a:xfrm>
          <a:prstGeom prst="rect">
            <a:avLst/>
          </a:prstGeom>
          <a:noFill/>
          <a:ln w="9525">
            <a:noFill/>
            <a:miter lim="800000"/>
            <a:headEnd/>
            <a:tailEnd/>
          </a:ln>
        </p:spPr>
        <p:txBody>
          <a:bodyPr>
            <a:spAutoFit/>
          </a:bodyPr>
          <a:lstStyle/>
          <a:p>
            <a:pPr>
              <a:spcBef>
                <a:spcPct val="50000"/>
              </a:spcBef>
            </a:pPr>
            <a:r>
              <a:rPr lang="en-US" sz="2000" b="1">
                <a:latin typeface="Times New Roman" pitchFamily="18" charset="0"/>
              </a:rPr>
              <a:t>II. Luyện tập</a:t>
            </a:r>
          </a:p>
        </p:txBody>
      </p:sp>
      <p:sp>
        <p:nvSpPr>
          <p:cNvPr id="27668" name="Text Box 23"/>
          <p:cNvSpPr txBox="1">
            <a:spLocks noChangeArrowheads="1"/>
          </p:cNvSpPr>
          <p:nvPr/>
        </p:nvSpPr>
        <p:spPr bwMode="auto">
          <a:xfrm>
            <a:off x="3705225" y="939800"/>
            <a:ext cx="3457575" cy="366713"/>
          </a:xfrm>
          <a:prstGeom prst="rect">
            <a:avLst/>
          </a:prstGeom>
          <a:noFill/>
          <a:ln w="9525">
            <a:noFill/>
            <a:miter lim="800000"/>
            <a:headEnd/>
            <a:tailEnd/>
          </a:ln>
        </p:spPr>
        <p:txBody>
          <a:bodyPr>
            <a:spAutoFit/>
          </a:bodyPr>
          <a:lstStyle/>
          <a:p>
            <a:pPr>
              <a:spcBef>
                <a:spcPct val="50000"/>
              </a:spcBef>
            </a:pPr>
            <a:r>
              <a:rPr lang="en-US" b="1">
                <a:latin typeface="Times New Roman" pitchFamily="18" charset="0"/>
              </a:rPr>
              <a:t>Bài tập 1:</a:t>
            </a:r>
            <a:r>
              <a:rPr lang="en-US">
                <a:latin typeface="Times New Roman" pitchFamily="18" charset="0"/>
              </a:rPr>
              <a:t> Điền từ:</a:t>
            </a:r>
          </a:p>
        </p:txBody>
      </p:sp>
      <p:sp>
        <p:nvSpPr>
          <p:cNvPr id="27669" name="Rectangle 16"/>
          <p:cNvSpPr>
            <a:spLocks noChangeArrowheads="1"/>
          </p:cNvSpPr>
          <p:nvPr/>
        </p:nvSpPr>
        <p:spPr bwMode="auto">
          <a:xfrm>
            <a:off x="5740400" y="914400"/>
            <a:ext cx="1028700" cy="366713"/>
          </a:xfrm>
          <a:prstGeom prst="rect">
            <a:avLst/>
          </a:prstGeom>
          <a:noFill/>
          <a:ln w="9525">
            <a:noFill/>
            <a:miter lim="800000"/>
            <a:headEnd/>
            <a:tailEnd/>
          </a:ln>
        </p:spPr>
        <p:txBody>
          <a:bodyPr wrap="none">
            <a:spAutoFit/>
          </a:bodyPr>
          <a:lstStyle/>
          <a:p>
            <a:pPr eaLnBrk="0" hangingPunct="0"/>
            <a:r>
              <a:rPr lang="en-US">
                <a:latin typeface="Times New Roman" pitchFamily="18" charset="0"/>
              </a:rPr>
              <a:t>a. đi nghỉ</a:t>
            </a:r>
          </a:p>
        </p:txBody>
      </p:sp>
      <p:sp>
        <p:nvSpPr>
          <p:cNvPr id="27670" name="Text Box 17"/>
          <p:cNvSpPr txBox="1">
            <a:spLocks noChangeArrowheads="1"/>
          </p:cNvSpPr>
          <p:nvPr/>
        </p:nvSpPr>
        <p:spPr bwMode="auto">
          <a:xfrm>
            <a:off x="5724525" y="1143000"/>
            <a:ext cx="1752600" cy="366713"/>
          </a:xfrm>
          <a:prstGeom prst="rect">
            <a:avLst/>
          </a:prstGeom>
          <a:noFill/>
          <a:ln w="9525">
            <a:noFill/>
            <a:miter lim="800000"/>
            <a:headEnd/>
            <a:tailEnd/>
          </a:ln>
        </p:spPr>
        <p:txBody>
          <a:bodyPr>
            <a:spAutoFit/>
          </a:bodyPr>
          <a:lstStyle/>
          <a:p>
            <a:pPr eaLnBrk="0" hangingPunct="0">
              <a:spcBef>
                <a:spcPct val="50000"/>
              </a:spcBef>
            </a:pPr>
            <a:r>
              <a:rPr lang="en-US">
                <a:latin typeface="Times New Roman" pitchFamily="18" charset="0"/>
              </a:rPr>
              <a:t>b. chia tay nhau</a:t>
            </a:r>
          </a:p>
        </p:txBody>
      </p:sp>
      <p:sp>
        <p:nvSpPr>
          <p:cNvPr id="27671" name="Text Box 18"/>
          <p:cNvSpPr txBox="1">
            <a:spLocks noChangeArrowheads="1"/>
          </p:cNvSpPr>
          <p:nvPr/>
        </p:nvSpPr>
        <p:spPr bwMode="auto">
          <a:xfrm>
            <a:off x="5676900" y="1447800"/>
            <a:ext cx="2157413" cy="366713"/>
          </a:xfrm>
          <a:prstGeom prst="rect">
            <a:avLst/>
          </a:prstGeom>
          <a:noFill/>
          <a:ln w="9525">
            <a:noFill/>
            <a:miter lim="800000"/>
            <a:headEnd/>
            <a:tailEnd/>
          </a:ln>
        </p:spPr>
        <p:txBody>
          <a:bodyPr>
            <a:spAutoFit/>
          </a:bodyPr>
          <a:lstStyle/>
          <a:p>
            <a:pPr eaLnBrk="0" hangingPunct="0">
              <a:spcBef>
                <a:spcPct val="50000"/>
              </a:spcBef>
            </a:pPr>
            <a:r>
              <a:rPr lang="en-US">
                <a:latin typeface="Times New Roman" pitchFamily="18" charset="0"/>
              </a:rPr>
              <a:t>c. khiếm thị</a:t>
            </a:r>
          </a:p>
        </p:txBody>
      </p:sp>
      <p:sp>
        <p:nvSpPr>
          <p:cNvPr id="27672" name="Text Box 19"/>
          <p:cNvSpPr txBox="1">
            <a:spLocks noChangeArrowheads="1"/>
          </p:cNvSpPr>
          <p:nvPr/>
        </p:nvSpPr>
        <p:spPr bwMode="auto">
          <a:xfrm>
            <a:off x="7391400" y="919163"/>
            <a:ext cx="1219200" cy="366712"/>
          </a:xfrm>
          <a:prstGeom prst="rect">
            <a:avLst/>
          </a:prstGeom>
          <a:noFill/>
          <a:ln w="9525">
            <a:noFill/>
            <a:miter lim="800000"/>
            <a:headEnd/>
            <a:tailEnd/>
          </a:ln>
        </p:spPr>
        <p:txBody>
          <a:bodyPr>
            <a:spAutoFit/>
          </a:bodyPr>
          <a:lstStyle/>
          <a:p>
            <a:pPr eaLnBrk="0" hangingPunct="0">
              <a:spcBef>
                <a:spcPct val="50000"/>
              </a:spcBef>
            </a:pPr>
            <a:r>
              <a:rPr lang="en-US">
                <a:latin typeface="Times New Roman" pitchFamily="18" charset="0"/>
              </a:rPr>
              <a:t>d. có tuổi</a:t>
            </a:r>
          </a:p>
        </p:txBody>
      </p:sp>
      <p:sp>
        <p:nvSpPr>
          <p:cNvPr id="27673" name="Text Box 20"/>
          <p:cNvSpPr txBox="1">
            <a:spLocks noChangeArrowheads="1"/>
          </p:cNvSpPr>
          <p:nvPr/>
        </p:nvSpPr>
        <p:spPr bwMode="auto">
          <a:xfrm>
            <a:off x="7419975" y="1166813"/>
            <a:ext cx="2247900" cy="366712"/>
          </a:xfrm>
          <a:prstGeom prst="rect">
            <a:avLst/>
          </a:prstGeom>
          <a:noFill/>
          <a:ln w="9525">
            <a:noFill/>
            <a:miter lim="800000"/>
            <a:headEnd/>
            <a:tailEnd/>
          </a:ln>
        </p:spPr>
        <p:txBody>
          <a:bodyPr>
            <a:spAutoFit/>
          </a:bodyPr>
          <a:lstStyle/>
          <a:p>
            <a:pPr eaLnBrk="0" hangingPunct="0">
              <a:spcBef>
                <a:spcPct val="50000"/>
              </a:spcBef>
            </a:pPr>
            <a:r>
              <a:rPr lang="en-US">
                <a:latin typeface="Times New Roman" pitchFamily="18" charset="0"/>
              </a:rPr>
              <a:t>e. đi bước nữa</a:t>
            </a:r>
          </a:p>
        </p:txBody>
      </p:sp>
      <p:sp>
        <p:nvSpPr>
          <p:cNvPr id="27674" name="Text Box 35"/>
          <p:cNvSpPr txBox="1">
            <a:spLocks noChangeArrowheads="1"/>
          </p:cNvSpPr>
          <p:nvPr/>
        </p:nvSpPr>
        <p:spPr bwMode="auto">
          <a:xfrm>
            <a:off x="3700463" y="1973263"/>
            <a:ext cx="5443537" cy="641350"/>
          </a:xfrm>
          <a:prstGeom prst="rect">
            <a:avLst/>
          </a:prstGeom>
          <a:noFill/>
          <a:ln w="9525">
            <a:noFill/>
            <a:miter lim="800000"/>
            <a:headEnd/>
            <a:tailEnd/>
          </a:ln>
        </p:spPr>
        <p:txBody>
          <a:bodyPr>
            <a:spAutoFit/>
          </a:bodyPr>
          <a:lstStyle/>
          <a:p>
            <a:pPr>
              <a:spcBef>
                <a:spcPct val="50000"/>
              </a:spcBef>
            </a:pPr>
            <a:r>
              <a:rPr lang="en-US" b="1">
                <a:latin typeface="Times New Roman" pitchFamily="18" charset="0"/>
              </a:rPr>
              <a:t>Bài tập 2: </a:t>
            </a:r>
            <a:r>
              <a:rPr lang="en-US">
                <a:latin typeface="Times New Roman" pitchFamily="18" charset="0"/>
              </a:rPr>
              <a:t>Trong mỗi cặp câu dưới đây, câu nào có sử dụng cách nói giảm nói tránh.</a:t>
            </a:r>
          </a:p>
        </p:txBody>
      </p:sp>
      <p:sp>
        <p:nvSpPr>
          <p:cNvPr id="27675" name="Text Box 2"/>
          <p:cNvSpPr txBox="1">
            <a:spLocks noChangeArrowheads="1"/>
          </p:cNvSpPr>
          <p:nvPr/>
        </p:nvSpPr>
        <p:spPr bwMode="auto">
          <a:xfrm>
            <a:off x="3800475" y="2457450"/>
            <a:ext cx="3886200" cy="519113"/>
          </a:xfrm>
          <a:prstGeom prst="rect">
            <a:avLst/>
          </a:prstGeom>
          <a:noFill/>
          <a:ln w="9525">
            <a:noFill/>
            <a:miter lim="800000"/>
            <a:headEnd/>
            <a:tailEnd/>
          </a:ln>
        </p:spPr>
        <p:txBody>
          <a:bodyPr>
            <a:spAutoFit/>
          </a:bodyPr>
          <a:lstStyle/>
          <a:p>
            <a:pPr eaLnBrk="0" hangingPunct="0">
              <a:spcBef>
                <a:spcPct val="50000"/>
              </a:spcBef>
            </a:pPr>
            <a:r>
              <a:rPr lang="en-US" sz="2800">
                <a:solidFill>
                  <a:srgbClr val="0909FF"/>
                </a:solidFill>
                <a:latin typeface="Times New Roman" pitchFamily="18" charset="0"/>
              </a:rPr>
              <a:t> </a:t>
            </a:r>
            <a:r>
              <a:rPr lang="en-US" sz="2000">
                <a:solidFill>
                  <a:srgbClr val="0909FF"/>
                </a:solidFill>
                <a:latin typeface="Times New Roman" pitchFamily="18" charset="0"/>
              </a:rPr>
              <a:t>a 1. Anh phải hoà nhã vớí bạn bè!</a:t>
            </a:r>
          </a:p>
        </p:txBody>
      </p:sp>
      <p:sp>
        <p:nvSpPr>
          <p:cNvPr id="27676" name="Text Box 10"/>
          <p:cNvSpPr txBox="1">
            <a:spLocks noChangeArrowheads="1"/>
          </p:cNvSpPr>
          <p:nvPr/>
        </p:nvSpPr>
        <p:spPr bwMode="auto">
          <a:xfrm>
            <a:off x="3786188" y="2862263"/>
            <a:ext cx="4267200" cy="519112"/>
          </a:xfrm>
          <a:prstGeom prst="rect">
            <a:avLst/>
          </a:prstGeom>
          <a:noFill/>
          <a:ln w="9525">
            <a:noFill/>
            <a:miter lim="800000"/>
            <a:headEnd/>
            <a:tailEnd/>
          </a:ln>
        </p:spPr>
        <p:txBody>
          <a:bodyPr>
            <a:spAutoFit/>
          </a:bodyPr>
          <a:lstStyle/>
          <a:p>
            <a:pPr eaLnBrk="0" hangingPunct="0">
              <a:spcBef>
                <a:spcPct val="50000"/>
              </a:spcBef>
            </a:pPr>
            <a:r>
              <a:rPr lang="en-US" sz="2800">
                <a:solidFill>
                  <a:srgbClr val="0909FF"/>
                </a:solidFill>
                <a:latin typeface="Times New Roman" pitchFamily="18" charset="0"/>
              </a:rPr>
              <a:t> </a:t>
            </a:r>
            <a:r>
              <a:rPr lang="en-US" sz="2000">
                <a:solidFill>
                  <a:srgbClr val="0909FF"/>
                </a:solidFill>
                <a:latin typeface="Times New Roman" pitchFamily="18" charset="0"/>
              </a:rPr>
              <a:t>a 2. Anh nên hoà nhã với bạn bè!</a:t>
            </a:r>
          </a:p>
        </p:txBody>
      </p:sp>
      <p:sp>
        <p:nvSpPr>
          <p:cNvPr id="27677" name="Text Box 3"/>
          <p:cNvSpPr txBox="1">
            <a:spLocks noChangeArrowheads="1"/>
          </p:cNvSpPr>
          <p:nvPr/>
        </p:nvSpPr>
        <p:spPr bwMode="auto">
          <a:xfrm>
            <a:off x="3848100" y="3405188"/>
            <a:ext cx="3733800" cy="396875"/>
          </a:xfrm>
          <a:prstGeom prst="rect">
            <a:avLst/>
          </a:prstGeom>
          <a:noFill/>
          <a:ln w="9525">
            <a:noFill/>
            <a:miter lim="800000"/>
            <a:headEnd/>
            <a:tailEnd/>
          </a:ln>
        </p:spPr>
        <p:txBody>
          <a:bodyPr>
            <a:spAutoFit/>
          </a:bodyPr>
          <a:lstStyle/>
          <a:p>
            <a:pPr eaLnBrk="0" hangingPunct="0">
              <a:spcBef>
                <a:spcPct val="50000"/>
              </a:spcBef>
            </a:pPr>
            <a:r>
              <a:rPr lang="en-US" sz="2000">
                <a:solidFill>
                  <a:srgbClr val="0909FF"/>
                </a:solidFill>
                <a:latin typeface="Times New Roman" pitchFamily="18" charset="0"/>
              </a:rPr>
              <a:t> b 1. Anh ra khỏi phòng tôi ngay!</a:t>
            </a:r>
          </a:p>
        </p:txBody>
      </p:sp>
      <p:sp>
        <p:nvSpPr>
          <p:cNvPr id="27678" name="Text Box 11"/>
          <p:cNvSpPr txBox="1">
            <a:spLocks noChangeArrowheads="1"/>
          </p:cNvSpPr>
          <p:nvPr/>
        </p:nvSpPr>
        <p:spPr bwMode="auto">
          <a:xfrm>
            <a:off x="3810000" y="3833813"/>
            <a:ext cx="3581400" cy="396875"/>
          </a:xfrm>
          <a:prstGeom prst="rect">
            <a:avLst/>
          </a:prstGeom>
          <a:noFill/>
          <a:ln w="9525">
            <a:noFill/>
            <a:miter lim="800000"/>
            <a:headEnd/>
            <a:tailEnd/>
          </a:ln>
        </p:spPr>
        <p:txBody>
          <a:bodyPr>
            <a:spAutoFit/>
          </a:bodyPr>
          <a:lstStyle/>
          <a:p>
            <a:pPr eaLnBrk="0" hangingPunct="0">
              <a:spcBef>
                <a:spcPct val="50000"/>
              </a:spcBef>
            </a:pPr>
            <a:r>
              <a:rPr lang="en-US" sz="2000">
                <a:solidFill>
                  <a:srgbClr val="0909FF"/>
                </a:solidFill>
                <a:latin typeface="Times New Roman" pitchFamily="18" charset="0"/>
              </a:rPr>
              <a:t> b 2. Anh không nên ở đây nữa!</a:t>
            </a:r>
          </a:p>
        </p:txBody>
      </p:sp>
      <p:sp>
        <p:nvSpPr>
          <p:cNvPr id="27679" name="Text Box 4"/>
          <p:cNvSpPr txBox="1">
            <a:spLocks noChangeArrowheads="1"/>
          </p:cNvSpPr>
          <p:nvPr/>
        </p:nvSpPr>
        <p:spPr bwMode="auto">
          <a:xfrm>
            <a:off x="3714750" y="4262438"/>
            <a:ext cx="4343400" cy="396875"/>
          </a:xfrm>
          <a:prstGeom prst="rect">
            <a:avLst/>
          </a:prstGeom>
          <a:noFill/>
          <a:ln w="9525">
            <a:noFill/>
            <a:miter lim="800000"/>
            <a:headEnd/>
            <a:tailEnd/>
          </a:ln>
        </p:spPr>
        <p:txBody>
          <a:bodyPr>
            <a:spAutoFit/>
          </a:bodyPr>
          <a:lstStyle/>
          <a:p>
            <a:pPr eaLnBrk="0" hangingPunct="0">
              <a:spcBef>
                <a:spcPct val="50000"/>
              </a:spcBef>
            </a:pPr>
            <a:r>
              <a:rPr lang="en-US" sz="2000">
                <a:solidFill>
                  <a:srgbClr val="0909FF"/>
                </a:solidFill>
                <a:latin typeface="Times New Roman" pitchFamily="18" charset="0"/>
              </a:rPr>
              <a:t>   c 1. Xin đừng hút thuốc trong phòng !</a:t>
            </a:r>
          </a:p>
        </p:txBody>
      </p:sp>
      <p:sp>
        <p:nvSpPr>
          <p:cNvPr id="27680" name="Text Box 5"/>
          <p:cNvSpPr txBox="1">
            <a:spLocks noChangeArrowheads="1"/>
          </p:cNvSpPr>
          <p:nvPr/>
        </p:nvSpPr>
        <p:spPr bwMode="auto">
          <a:xfrm>
            <a:off x="3590925" y="4662488"/>
            <a:ext cx="4343400" cy="519112"/>
          </a:xfrm>
          <a:prstGeom prst="rect">
            <a:avLst/>
          </a:prstGeom>
          <a:noFill/>
          <a:ln w="9525">
            <a:noFill/>
            <a:miter lim="800000"/>
            <a:headEnd/>
            <a:tailEnd/>
          </a:ln>
        </p:spPr>
        <p:txBody>
          <a:bodyPr>
            <a:spAutoFit/>
          </a:bodyPr>
          <a:lstStyle/>
          <a:p>
            <a:pPr eaLnBrk="0" hangingPunct="0">
              <a:spcBef>
                <a:spcPct val="50000"/>
              </a:spcBef>
            </a:pPr>
            <a:r>
              <a:rPr lang="en-US" sz="2800">
                <a:solidFill>
                  <a:srgbClr val="0909FF"/>
                </a:solidFill>
                <a:latin typeface="Times New Roman" pitchFamily="18" charset="0"/>
              </a:rPr>
              <a:t>   </a:t>
            </a:r>
            <a:r>
              <a:rPr lang="en-US" sz="2000">
                <a:solidFill>
                  <a:srgbClr val="0909FF"/>
                </a:solidFill>
                <a:latin typeface="Times New Roman" pitchFamily="18" charset="0"/>
              </a:rPr>
              <a:t>c 2. Cấm hút thuốc trong phòng học!</a:t>
            </a:r>
          </a:p>
        </p:txBody>
      </p:sp>
      <p:sp>
        <p:nvSpPr>
          <p:cNvPr id="2" name="Oval 20"/>
          <p:cNvSpPr/>
          <p:nvPr/>
        </p:nvSpPr>
        <p:spPr>
          <a:xfrm>
            <a:off x="3810000" y="4267200"/>
            <a:ext cx="592138" cy="53340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Oval 20"/>
          <p:cNvSpPr/>
          <p:nvPr/>
        </p:nvSpPr>
        <p:spPr>
          <a:xfrm>
            <a:off x="3810000" y="3810000"/>
            <a:ext cx="592138" cy="53340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Oval 20"/>
          <p:cNvSpPr/>
          <p:nvPr/>
        </p:nvSpPr>
        <p:spPr>
          <a:xfrm>
            <a:off x="3733800" y="2895600"/>
            <a:ext cx="592138" cy="53340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7687" name="Text Box 16"/>
          <p:cNvSpPr txBox="1">
            <a:spLocks noChangeArrowheads="1"/>
          </p:cNvSpPr>
          <p:nvPr/>
        </p:nvSpPr>
        <p:spPr bwMode="auto">
          <a:xfrm>
            <a:off x="0" y="2085975"/>
            <a:ext cx="3657600" cy="1465263"/>
          </a:xfrm>
          <a:prstGeom prst="rect">
            <a:avLst/>
          </a:prstGeom>
          <a:noFill/>
          <a:ln w="9525">
            <a:noFill/>
            <a:miter lim="800000"/>
            <a:headEnd/>
            <a:tailEnd/>
          </a:ln>
        </p:spPr>
        <p:txBody>
          <a:bodyPr>
            <a:spAutoFit/>
          </a:bodyPr>
          <a:lstStyle/>
          <a:p>
            <a:pPr>
              <a:spcBef>
                <a:spcPct val="50000"/>
              </a:spcBef>
            </a:pPr>
            <a:r>
              <a:rPr lang="en-US">
                <a:solidFill>
                  <a:srgbClr val="0000FF"/>
                </a:solidFill>
                <a:latin typeface="Times New Roman" pitchFamily="18" charset="0"/>
              </a:rPr>
              <a:t>Nói </a:t>
            </a:r>
            <a:r>
              <a:rPr lang="en-US">
                <a:solidFill>
                  <a:srgbClr val="0000FF"/>
                </a:solidFill>
                <a:latin typeface=".VnTime" pitchFamily="34" charset="0"/>
              </a:rPr>
              <a:t>gi¶m</a:t>
            </a:r>
            <a:r>
              <a:rPr lang="en-US">
                <a:solidFill>
                  <a:srgbClr val="0000FF"/>
                </a:solidFill>
                <a:latin typeface="Times New Roman" pitchFamily="18" charset="0"/>
              </a:rPr>
              <a:t>, nói tránh là </a:t>
            </a:r>
            <a:r>
              <a:rPr lang="en-US">
                <a:solidFill>
                  <a:srgbClr val="0000FF"/>
                </a:solidFill>
                <a:latin typeface=".VnTime" pitchFamily="34" charset="0"/>
              </a:rPr>
              <a:t>mét biÖn</a:t>
            </a:r>
            <a:r>
              <a:rPr lang="en-US">
                <a:solidFill>
                  <a:srgbClr val="0000FF"/>
                </a:solidFill>
                <a:latin typeface="Times New Roman" pitchFamily="18" charset="0"/>
              </a:rPr>
              <a:t> pháp tu </a:t>
            </a:r>
            <a:r>
              <a:rPr lang="en-US">
                <a:solidFill>
                  <a:srgbClr val="0000FF"/>
                </a:solidFill>
                <a:latin typeface=".VnTime" pitchFamily="34" charset="0"/>
              </a:rPr>
              <a:t>tõ</a:t>
            </a:r>
            <a:r>
              <a:rPr lang="en-US">
                <a:solidFill>
                  <a:srgbClr val="0000FF"/>
                </a:solidFill>
                <a:latin typeface="Times New Roman" pitchFamily="18" charset="0"/>
              </a:rPr>
              <a:t> dùng cách </a:t>
            </a:r>
            <a:r>
              <a:rPr lang="en-US">
                <a:solidFill>
                  <a:srgbClr val="0000FF"/>
                </a:solidFill>
                <a:latin typeface=".VnTime" pitchFamily="34" charset="0"/>
              </a:rPr>
              <a:t>diÔn ®¹t tÕ nhÞ</a:t>
            </a:r>
            <a:r>
              <a:rPr lang="en-US">
                <a:solidFill>
                  <a:srgbClr val="0000FF"/>
                </a:solidFill>
                <a:latin typeface="Times New Roman" pitchFamily="18" charset="0"/>
              </a:rPr>
              <a:t>, </a:t>
            </a:r>
            <a:r>
              <a:rPr lang="en-US">
                <a:solidFill>
                  <a:srgbClr val="0000FF"/>
                </a:solidFill>
                <a:latin typeface=".VnTime" pitchFamily="34" charset="0"/>
              </a:rPr>
              <a:t>uyÓn chuyÓn</a:t>
            </a:r>
            <a:r>
              <a:rPr lang="en-US">
                <a:solidFill>
                  <a:srgbClr val="0000FF"/>
                </a:solidFill>
                <a:latin typeface="Times New Roman" pitchFamily="18" charset="0"/>
              </a:rPr>
              <a:t>, tránh gây </a:t>
            </a:r>
            <a:r>
              <a:rPr lang="en-US">
                <a:solidFill>
                  <a:srgbClr val="0000FF"/>
                </a:solidFill>
                <a:latin typeface=".VnTime" pitchFamily="34" charset="0"/>
              </a:rPr>
              <a:t>c¶m</a:t>
            </a:r>
            <a:r>
              <a:rPr lang="en-US">
                <a:solidFill>
                  <a:srgbClr val="0000FF"/>
                </a:solidFill>
                <a:latin typeface="Times New Roman" pitchFamily="18" charset="0"/>
              </a:rPr>
              <a:t> giác quá đau </a:t>
            </a:r>
            <a:r>
              <a:rPr lang="en-US">
                <a:solidFill>
                  <a:srgbClr val="0000FF"/>
                </a:solidFill>
                <a:latin typeface=".VnTime" pitchFamily="34" charset="0"/>
              </a:rPr>
              <a:t>buån</a:t>
            </a:r>
            <a:r>
              <a:rPr lang="en-US">
                <a:solidFill>
                  <a:srgbClr val="0000FF"/>
                </a:solidFill>
                <a:latin typeface="Times New Roman" pitchFamily="18" charset="0"/>
              </a:rPr>
              <a:t>, ghê </a:t>
            </a:r>
            <a:r>
              <a:rPr lang="en-US">
                <a:solidFill>
                  <a:srgbClr val="0000FF"/>
                </a:solidFill>
                <a:latin typeface=".VnTime" pitchFamily="34" charset="0"/>
              </a:rPr>
              <a:t>sî</a:t>
            </a:r>
            <a:r>
              <a:rPr lang="en-US">
                <a:solidFill>
                  <a:srgbClr val="0000FF"/>
                </a:solidFill>
                <a:latin typeface="Times New Roman" pitchFamily="18" charset="0"/>
              </a:rPr>
              <a:t>, </a:t>
            </a:r>
            <a:r>
              <a:rPr lang="en-US">
                <a:solidFill>
                  <a:srgbClr val="0000FF"/>
                </a:solidFill>
                <a:latin typeface=".VnTime" pitchFamily="34" charset="0"/>
              </a:rPr>
              <a:t>nÆng nÒ</a:t>
            </a:r>
            <a:r>
              <a:rPr lang="en-US">
                <a:solidFill>
                  <a:srgbClr val="0000FF"/>
                </a:solidFill>
                <a:latin typeface="Times New Roman" pitchFamily="18" charset="0"/>
              </a:rPr>
              <a:t>, tránh thô </a:t>
            </a:r>
            <a:r>
              <a:rPr lang="en-US">
                <a:solidFill>
                  <a:srgbClr val="0000FF"/>
                </a:solidFill>
                <a:latin typeface=".VnTime" pitchFamily="34" charset="0"/>
              </a:rPr>
              <a:t>tôc</a:t>
            </a:r>
            <a:r>
              <a:rPr lang="en-US">
                <a:solidFill>
                  <a:srgbClr val="0000FF"/>
                </a:solidFill>
                <a:latin typeface="Times New Roman" pitchFamily="18" charset="0"/>
              </a:rPr>
              <a:t>, </a:t>
            </a:r>
            <a:r>
              <a:rPr lang="en-US">
                <a:solidFill>
                  <a:srgbClr val="0000FF"/>
                </a:solidFill>
                <a:latin typeface=".VnTime" pitchFamily="34" charset="0"/>
              </a:rPr>
              <a:t>thiÕu lÞch sù</a:t>
            </a:r>
            <a:r>
              <a:rPr lang="en-US">
                <a:solidFill>
                  <a:srgbClr val="0000FF"/>
                </a:solidFill>
                <a:latin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subTnLst>
                                    <p:audio>
                                      <p:cMediaNode>
                                        <p:cTn display="0" masterRel="sameClick">
                                          <p:stCondLst>
                                            <p:cond evt="begin" delay="0">
                                              <p:tn val="10"/>
                                            </p:cond>
                                          </p:stCondLst>
                                          <p:endCondLst>
                                            <p:cond evt="onStopAudio" delay="0">
                                              <p:tgtEl>
                                                <p:sldTgt/>
                                              </p:tgtEl>
                                            </p:cond>
                                          </p:endCondLst>
                                        </p:cTn>
                                        <p:tgtEl>
                                          <p:sndTgt r:embed="rId2" name="chimes.wav"/>
                                        </p:tgtEl>
                                      </p:cMediaNode>
                                    </p:audio>
                                  </p:sub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circle(in)">
                                      <p:cBhvr>
                                        <p:cTn id="17" dur="2000"/>
                                        <p:tgtEl>
                                          <p:spTgt spid="2"/>
                                        </p:tgtEl>
                                      </p:cBhvr>
                                    </p:animEffect>
                                  </p:childTnLst>
                                  <p:subTnLst>
                                    <p:audio>
                                      <p:cMediaNode>
                                        <p:cTn display="0" masterRel="sameClick">
                                          <p:stCondLst>
                                            <p:cond evt="begin" delay="0">
                                              <p:tn val="15"/>
                                            </p:cond>
                                          </p:stCondLst>
                                          <p:endCondLst>
                                            <p:cond evt="onStopAudio" delay="0">
                                              <p:tgtEl>
                                                <p:sldTgt/>
                                              </p:tgtEl>
                                            </p:cond>
                                          </p:endCondLst>
                                        </p:cTn>
                                        <p:tgtEl>
                                          <p:sndTgt r:embed="rId2"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rot="5400000">
            <a:off x="755650" y="3743325"/>
            <a:ext cx="5945188"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674" name="Rectangle 5"/>
          <p:cNvSpPr>
            <a:spLocks noChangeArrowheads="1"/>
          </p:cNvSpPr>
          <p:nvPr/>
        </p:nvSpPr>
        <p:spPr bwMode="auto">
          <a:xfrm>
            <a:off x="0" y="0"/>
            <a:ext cx="9144000" cy="533400"/>
          </a:xfrm>
          <a:prstGeom prst="rect">
            <a:avLst/>
          </a:prstGeom>
          <a:solidFill>
            <a:schemeClr val="tx1"/>
          </a:solidFill>
          <a:ln w="57150" cmpd="thinThick">
            <a:pattFill prst="pct90">
              <a:fgClr>
                <a:srgbClr val="993300"/>
              </a:fgClr>
              <a:bgClr>
                <a:srgbClr val="FFFFFF"/>
              </a:bgClr>
            </a:pattFill>
            <a:miter lim="800000"/>
            <a:headEnd/>
            <a:tailEnd/>
          </a:ln>
        </p:spPr>
        <p:txBody>
          <a:bodyPr wrap="none" anchor="ctr"/>
          <a:lstStyle/>
          <a:p>
            <a:pPr algn="ctr" eaLnBrk="0" hangingPunct="0"/>
            <a:r>
              <a:rPr lang="en-US" sz="2800" b="1">
                <a:solidFill>
                  <a:srgbClr val="000099"/>
                </a:solidFill>
                <a:latin typeface=".VnTimeH" pitchFamily="34" charset="0"/>
              </a:rPr>
              <a:t> </a:t>
            </a:r>
          </a:p>
        </p:txBody>
      </p:sp>
      <p:sp>
        <p:nvSpPr>
          <p:cNvPr id="28675" name="Text Box 13"/>
          <p:cNvSpPr txBox="1">
            <a:spLocks noChangeArrowheads="1"/>
          </p:cNvSpPr>
          <p:nvPr/>
        </p:nvSpPr>
        <p:spPr bwMode="gray">
          <a:xfrm>
            <a:off x="0" y="76200"/>
            <a:ext cx="1308100" cy="400050"/>
          </a:xfrm>
          <a:prstGeom prst="rect">
            <a:avLst/>
          </a:prstGeom>
          <a:noFill/>
          <a:ln w="9525">
            <a:noFill/>
            <a:miter lim="800000"/>
            <a:headEnd/>
            <a:tailEnd/>
          </a:ln>
        </p:spPr>
        <p:txBody>
          <a:bodyPr wrap="none">
            <a:spAutoFit/>
          </a:bodyPr>
          <a:lstStyle/>
          <a:p>
            <a:pPr algn="ctr" eaLnBrk="0" hangingPunct="0"/>
            <a:r>
              <a:rPr lang="en-US" altLang="vi-VN" sz="2000" b="1">
                <a:solidFill>
                  <a:srgbClr val="FFFFFF"/>
                </a:solidFill>
                <a:latin typeface="Times New Roman" pitchFamily="18" charset="0"/>
                <a:cs typeface="Times New Roman" pitchFamily="18" charset="0"/>
              </a:rPr>
              <a:t>Ngữ văn 8</a:t>
            </a:r>
          </a:p>
        </p:txBody>
      </p:sp>
      <p:sp>
        <p:nvSpPr>
          <p:cNvPr id="28676" name="Oval 14"/>
          <p:cNvSpPr>
            <a:spLocks noChangeArrowheads="1"/>
          </p:cNvSpPr>
          <p:nvPr/>
        </p:nvSpPr>
        <p:spPr bwMode="gray">
          <a:xfrm>
            <a:off x="0" y="657225"/>
            <a:ext cx="1281113" cy="180975"/>
          </a:xfrm>
          <a:prstGeom prst="ellipse">
            <a:avLst/>
          </a:prstGeom>
          <a:gradFill rotWithShape="1">
            <a:gsLst>
              <a:gs pos="0">
                <a:schemeClr val="bg2"/>
              </a:gs>
              <a:gs pos="100000">
                <a:schemeClr val="bg1"/>
              </a:gs>
            </a:gsLst>
            <a:path path="shape">
              <a:fillToRect l="50000" t="50000" r="50000" b="50000"/>
            </a:path>
          </a:gradFill>
          <a:ln w="9525">
            <a:noFill/>
            <a:round/>
            <a:headEnd/>
            <a:tailEnd/>
          </a:ln>
        </p:spPr>
        <p:txBody>
          <a:bodyPr wrap="none" anchor="ctr"/>
          <a:lstStyle/>
          <a:p>
            <a:pPr algn="ctr"/>
            <a:endParaRPr lang="vi-VN" altLang="vi-VN"/>
          </a:p>
        </p:txBody>
      </p:sp>
      <p:grpSp>
        <p:nvGrpSpPr>
          <p:cNvPr id="28677" name="Group 10"/>
          <p:cNvGrpSpPr>
            <a:grpSpLocks/>
          </p:cNvGrpSpPr>
          <p:nvPr/>
        </p:nvGrpSpPr>
        <p:grpSpPr bwMode="auto">
          <a:xfrm>
            <a:off x="76200" y="0"/>
            <a:ext cx="1204913" cy="628650"/>
            <a:chOff x="2016" y="1920"/>
            <a:chExt cx="1680" cy="1680"/>
          </a:xfrm>
        </p:grpSpPr>
        <p:sp>
          <p:nvSpPr>
            <p:cNvPr id="12" name="Oval 11"/>
            <p:cNvSpPr>
              <a:spLocks noChangeArrowheads="1"/>
            </p:cNvSpPr>
            <p:nvPr/>
          </p:nvSpPr>
          <p:spPr bwMode="gray">
            <a:xfrm>
              <a:off x="2016" y="1920"/>
              <a:ext cx="1680" cy="1680"/>
            </a:xfrm>
            <a:prstGeom prst="ellipse">
              <a:avLst/>
            </a:prstGeom>
            <a:gradFill rotWithShape="1">
              <a:gsLst>
                <a:gs pos="0">
                  <a:schemeClr val="accent2"/>
                </a:gs>
                <a:gs pos="100000">
                  <a:schemeClr val="accent2">
                    <a:gamma/>
                    <a:shade val="63529"/>
                    <a:invGamma/>
                  </a:schemeClr>
                </a:gs>
              </a:gsLst>
              <a:lin ang="5400000" scaled="1"/>
            </a:gradFill>
            <a:ln w="9525">
              <a:noFill/>
              <a:round/>
              <a:headEnd/>
              <a:tailEnd/>
            </a:ln>
            <a:effectLst/>
          </p:spPr>
          <p:txBody>
            <a:bodyPr wrap="none" anchor="ctr"/>
            <a:lstStyle/>
            <a:p>
              <a:pPr fontAlgn="auto">
                <a:spcBef>
                  <a:spcPts val="0"/>
                </a:spcBef>
                <a:spcAft>
                  <a:spcPts val="0"/>
                </a:spcAft>
                <a:defRPr/>
              </a:pPr>
              <a:endParaRPr lang="en-US">
                <a:latin typeface="+mn-lt"/>
                <a:cs typeface="+mn-cs"/>
              </a:endParaRPr>
            </a:p>
          </p:txBody>
        </p:sp>
        <p:sp>
          <p:nvSpPr>
            <p:cNvPr id="28704" name="Freeform 12"/>
            <p:cNvSpPr>
              <a:spLocks/>
            </p:cNvSpPr>
            <p:nvPr/>
          </p:nvSpPr>
          <p:spPr bwMode="gray">
            <a:xfrm>
              <a:off x="2208" y="1948"/>
              <a:ext cx="1296" cy="634"/>
            </a:xfrm>
            <a:custGeom>
              <a:avLst/>
              <a:gdLst>
                <a:gd name="T0" fmla="*/ 871 w 1321"/>
                <a:gd name="T1" fmla="*/ 35 h 712"/>
                <a:gd name="T2" fmla="*/ 882 w 1321"/>
                <a:gd name="T3" fmla="*/ 38 h 712"/>
                <a:gd name="T4" fmla="*/ 885 w 1321"/>
                <a:gd name="T5" fmla="*/ 42 h 712"/>
                <a:gd name="T6" fmla="*/ 880 w 1321"/>
                <a:gd name="T7" fmla="*/ 45 h 712"/>
                <a:gd name="T8" fmla="*/ 869 w 1321"/>
                <a:gd name="T9" fmla="*/ 48 h 712"/>
                <a:gd name="T10" fmla="*/ 852 w 1321"/>
                <a:gd name="T11" fmla="*/ 51 h 712"/>
                <a:gd name="T12" fmla="*/ 829 w 1321"/>
                <a:gd name="T13" fmla="*/ 53 h 712"/>
                <a:gd name="T14" fmla="*/ 801 w 1321"/>
                <a:gd name="T15" fmla="*/ 54 h 712"/>
                <a:gd name="T16" fmla="*/ 768 w 1321"/>
                <a:gd name="T17" fmla="*/ 57 h 712"/>
                <a:gd name="T18" fmla="*/ 731 w 1321"/>
                <a:gd name="T19" fmla="*/ 59 h 712"/>
                <a:gd name="T20" fmla="*/ 690 w 1321"/>
                <a:gd name="T21" fmla="*/ 60 h 712"/>
                <a:gd name="T22" fmla="*/ 648 w 1321"/>
                <a:gd name="T23" fmla="*/ 61 h 712"/>
                <a:gd name="T24" fmla="*/ 600 w 1321"/>
                <a:gd name="T25" fmla="*/ 61 h 712"/>
                <a:gd name="T26" fmla="*/ 552 w 1321"/>
                <a:gd name="T27" fmla="*/ 61 h 712"/>
                <a:gd name="T28" fmla="*/ 533 w 1321"/>
                <a:gd name="T29" fmla="*/ 62 h 712"/>
                <a:gd name="T30" fmla="*/ 319 w 1321"/>
                <a:gd name="T31" fmla="*/ 62 h 712"/>
                <a:gd name="T32" fmla="*/ 316 w 1321"/>
                <a:gd name="T33" fmla="*/ 62 h 712"/>
                <a:gd name="T34" fmla="*/ 274 w 1321"/>
                <a:gd name="T35" fmla="*/ 61 h 712"/>
                <a:gd name="T36" fmla="*/ 233 w 1321"/>
                <a:gd name="T37" fmla="*/ 61 h 712"/>
                <a:gd name="T38" fmla="*/ 195 w 1321"/>
                <a:gd name="T39" fmla="*/ 61 h 712"/>
                <a:gd name="T40" fmla="*/ 159 w 1321"/>
                <a:gd name="T41" fmla="*/ 60 h 712"/>
                <a:gd name="T42" fmla="*/ 125 w 1321"/>
                <a:gd name="T43" fmla="*/ 60 h 712"/>
                <a:gd name="T44" fmla="*/ 96 w 1321"/>
                <a:gd name="T45" fmla="*/ 58 h 712"/>
                <a:gd name="T46" fmla="*/ 69 w 1321"/>
                <a:gd name="T47" fmla="*/ 56 h 712"/>
                <a:gd name="T48" fmla="*/ 46 w 1321"/>
                <a:gd name="T49" fmla="*/ 54 h 712"/>
                <a:gd name="T50" fmla="*/ 26 w 1321"/>
                <a:gd name="T51" fmla="*/ 53 h 712"/>
                <a:gd name="T52" fmla="*/ 18 w 1321"/>
                <a:gd name="T53" fmla="*/ 51 h 712"/>
                <a:gd name="T54" fmla="*/ 6 w 1321"/>
                <a:gd name="T55" fmla="*/ 48 h 712"/>
                <a:gd name="T56" fmla="*/ 0 w 1321"/>
                <a:gd name="T57" fmla="*/ 46 h 712"/>
                <a:gd name="T58" fmla="*/ 0 w 1321"/>
                <a:gd name="T59" fmla="*/ 45 h 712"/>
                <a:gd name="T60" fmla="*/ 4 w 1321"/>
                <a:gd name="T61" fmla="*/ 42 h 712"/>
                <a:gd name="T62" fmla="*/ 16 w 1321"/>
                <a:gd name="T63" fmla="*/ 38 h 712"/>
                <a:gd name="T64" fmla="*/ 30 w 1321"/>
                <a:gd name="T65" fmla="*/ 33 h 712"/>
                <a:gd name="T66" fmla="*/ 65 w 1321"/>
                <a:gd name="T67" fmla="*/ 26 h 712"/>
                <a:gd name="T68" fmla="*/ 100 w 1321"/>
                <a:gd name="T69" fmla="*/ 20 h 712"/>
                <a:gd name="T70" fmla="*/ 136 w 1321"/>
                <a:gd name="T71" fmla="*/ 15 h 712"/>
                <a:gd name="T72" fmla="*/ 180 w 1321"/>
                <a:gd name="T73" fmla="*/ 11 h 712"/>
                <a:gd name="T74" fmla="*/ 229 w 1321"/>
                <a:gd name="T75" fmla="*/ 7 h 712"/>
                <a:gd name="T76" fmla="*/ 278 w 1321"/>
                <a:gd name="T77" fmla="*/ 4 h 712"/>
                <a:gd name="T78" fmla="*/ 333 w 1321"/>
                <a:gd name="T79" fmla="*/ 4 h 712"/>
                <a:gd name="T80" fmla="*/ 389 w 1321"/>
                <a:gd name="T81" fmla="*/ 4 h 712"/>
                <a:gd name="T82" fmla="*/ 447 w 1321"/>
                <a:gd name="T83" fmla="*/ 0 h 712"/>
                <a:gd name="T84" fmla="*/ 447 w 1321"/>
                <a:gd name="T85" fmla="*/ 0 h 712"/>
                <a:gd name="T86" fmla="*/ 508 w 1321"/>
                <a:gd name="T87" fmla="*/ 4 h 712"/>
                <a:gd name="T88" fmla="*/ 567 w 1321"/>
                <a:gd name="T89" fmla="*/ 4 h 712"/>
                <a:gd name="T90" fmla="*/ 624 w 1321"/>
                <a:gd name="T91" fmla="*/ 4 h 712"/>
                <a:gd name="T92" fmla="*/ 677 w 1321"/>
                <a:gd name="T93" fmla="*/ 8 h 712"/>
                <a:gd name="T94" fmla="*/ 724 w 1321"/>
                <a:gd name="T95" fmla="*/ 12 h 712"/>
                <a:gd name="T96" fmla="*/ 769 w 1321"/>
                <a:gd name="T97" fmla="*/ 17 h 712"/>
                <a:gd name="T98" fmla="*/ 808 w 1321"/>
                <a:gd name="T99" fmla="*/ 22 h 712"/>
                <a:gd name="T100" fmla="*/ 842 w 1321"/>
                <a:gd name="T101" fmla="*/ 28 h 712"/>
                <a:gd name="T102" fmla="*/ 871 w 1321"/>
                <a:gd name="T103" fmla="*/ 35 h 712"/>
                <a:gd name="T104" fmla="*/ 871 w 1321"/>
                <a:gd name="T105" fmla="*/ 35 h 71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321"/>
                <a:gd name="T160" fmla="*/ 0 h 712"/>
                <a:gd name="T161" fmla="*/ 1321 w 1321"/>
                <a:gd name="T162" fmla="*/ 712 h 71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759" y="6"/>
                  </a:lnTo>
                  <a:lnTo>
                    <a:pt x="847" y="23"/>
                  </a:lnTo>
                  <a:lnTo>
                    <a:pt x="932" y="53"/>
                  </a:lnTo>
                  <a:lnTo>
                    <a:pt x="1010" y="90"/>
                  </a:lnTo>
                  <a:lnTo>
                    <a:pt x="1082" y="137"/>
                  </a:lnTo>
                  <a:lnTo>
                    <a:pt x="1149" y="194"/>
                  </a:lnTo>
                  <a:lnTo>
                    <a:pt x="1208" y="256"/>
                  </a:lnTo>
                  <a:lnTo>
                    <a:pt x="1258" y="325"/>
                  </a:lnTo>
                  <a:lnTo>
                    <a:pt x="1301" y="401"/>
                  </a:lnTo>
                  <a:close/>
                </a:path>
              </a:pathLst>
            </a:custGeom>
            <a:gradFill rotWithShape="1">
              <a:gsLst>
                <a:gs pos="0">
                  <a:srgbClr val="FFFFFF"/>
                </a:gs>
                <a:gs pos="100000">
                  <a:schemeClr val="accent2"/>
                </a:gs>
              </a:gsLst>
              <a:lin ang="5400000" scaled="1"/>
            </a:gradFill>
            <a:ln w="0">
              <a:noFill/>
              <a:round/>
              <a:headEnd/>
              <a:tailEnd/>
            </a:ln>
          </p:spPr>
          <p:txBody>
            <a:bodyPr/>
            <a:lstStyle/>
            <a:p>
              <a:endParaRPr lang="en-US"/>
            </a:p>
          </p:txBody>
        </p:sp>
      </p:grpSp>
      <p:sp>
        <p:nvSpPr>
          <p:cNvPr id="28678" name="Text Box 13"/>
          <p:cNvSpPr txBox="1">
            <a:spLocks noChangeArrowheads="1"/>
          </p:cNvSpPr>
          <p:nvPr/>
        </p:nvSpPr>
        <p:spPr bwMode="gray">
          <a:xfrm>
            <a:off x="0" y="76200"/>
            <a:ext cx="1308100" cy="400050"/>
          </a:xfrm>
          <a:prstGeom prst="rect">
            <a:avLst/>
          </a:prstGeom>
          <a:noFill/>
          <a:ln w="9525">
            <a:noFill/>
            <a:miter lim="800000"/>
            <a:headEnd/>
            <a:tailEnd/>
          </a:ln>
        </p:spPr>
        <p:txBody>
          <a:bodyPr wrap="none">
            <a:spAutoFit/>
          </a:bodyPr>
          <a:lstStyle/>
          <a:p>
            <a:pPr algn="ctr" eaLnBrk="0" hangingPunct="0"/>
            <a:r>
              <a:rPr lang="en-US" altLang="vi-VN" sz="2000" b="1">
                <a:solidFill>
                  <a:srgbClr val="FFFFFF"/>
                </a:solidFill>
                <a:latin typeface="Times New Roman" pitchFamily="18" charset="0"/>
                <a:cs typeface="Times New Roman" pitchFamily="18" charset="0"/>
              </a:rPr>
              <a:t>Ngữ văn 8</a:t>
            </a:r>
          </a:p>
        </p:txBody>
      </p:sp>
      <p:sp>
        <p:nvSpPr>
          <p:cNvPr id="28679" name="Text Box 17"/>
          <p:cNvSpPr txBox="1">
            <a:spLocks noChangeArrowheads="1"/>
          </p:cNvSpPr>
          <p:nvPr/>
        </p:nvSpPr>
        <p:spPr bwMode="gray">
          <a:xfrm>
            <a:off x="1676400" y="-36513"/>
            <a:ext cx="7010400" cy="519113"/>
          </a:xfrm>
          <a:prstGeom prst="rect">
            <a:avLst/>
          </a:prstGeom>
          <a:noFill/>
          <a:ln w="9525">
            <a:noFill/>
            <a:miter lim="800000"/>
            <a:headEnd/>
            <a:tailEnd/>
          </a:ln>
        </p:spPr>
        <p:txBody>
          <a:bodyPr>
            <a:spAutoFit/>
          </a:bodyPr>
          <a:lstStyle/>
          <a:p>
            <a:pPr algn="ctr" eaLnBrk="0" hangingPunct="0"/>
            <a:r>
              <a:rPr lang="en-US" altLang="vi-VN" sz="2800" b="1">
                <a:solidFill>
                  <a:srgbClr val="0000FF"/>
                </a:solidFill>
                <a:latin typeface="Times New Roman" pitchFamily="18" charset="0"/>
                <a:cs typeface="Times New Roman" pitchFamily="18" charset="0"/>
              </a:rPr>
              <a:t>TIẾT </a:t>
            </a:r>
            <a:r>
              <a:rPr lang="en-US" altLang="vi-VN" sz="2800" b="1" smtClean="0">
                <a:solidFill>
                  <a:srgbClr val="0000FF"/>
                </a:solidFill>
                <a:latin typeface="Times New Roman" pitchFamily="18" charset="0"/>
                <a:cs typeface="Times New Roman" pitchFamily="18" charset="0"/>
              </a:rPr>
              <a:t>45 </a:t>
            </a:r>
            <a:r>
              <a:rPr lang="en-US" altLang="vi-VN" sz="2800" b="1">
                <a:solidFill>
                  <a:srgbClr val="0000FF"/>
                </a:solidFill>
                <a:latin typeface="Times New Roman" pitchFamily="18" charset="0"/>
                <a:cs typeface="Times New Roman" pitchFamily="18" charset="0"/>
              </a:rPr>
              <a:t>– NÓI GIẢM NÓI TRÁNH  </a:t>
            </a:r>
          </a:p>
        </p:txBody>
      </p:sp>
      <p:sp>
        <p:nvSpPr>
          <p:cNvPr id="28680" name="Rectangle 33"/>
          <p:cNvSpPr>
            <a:spLocks noChangeArrowheads="1"/>
          </p:cNvSpPr>
          <p:nvPr/>
        </p:nvSpPr>
        <p:spPr bwMode="auto">
          <a:xfrm>
            <a:off x="0" y="3486150"/>
            <a:ext cx="3886200" cy="976313"/>
          </a:xfrm>
          <a:prstGeom prst="rect">
            <a:avLst/>
          </a:prstGeom>
          <a:noFill/>
          <a:ln w="9525">
            <a:noFill/>
            <a:miter lim="800000"/>
            <a:headEnd/>
            <a:tailEnd/>
          </a:ln>
        </p:spPr>
        <p:txBody>
          <a:bodyPr>
            <a:spAutoFit/>
          </a:bodyPr>
          <a:lstStyle/>
          <a:p>
            <a:r>
              <a:rPr lang="en-US" sz="2000" b="1">
                <a:latin typeface="Times New Roman" pitchFamily="18" charset="0"/>
                <a:cs typeface="Times New Roman" pitchFamily="18" charset="0"/>
                <a:sym typeface="Wingdings" pitchFamily="2" charset="2"/>
              </a:rPr>
              <a:t>* Lưu ý:</a:t>
            </a:r>
          </a:p>
          <a:p>
            <a:r>
              <a:rPr lang="en-US" b="1">
                <a:latin typeface="Times New Roman" pitchFamily="18" charset="0"/>
                <a:cs typeface="Times New Roman" pitchFamily="18" charset="0"/>
                <a:sym typeface="Wingdings" pitchFamily="2" charset="2"/>
              </a:rPr>
              <a:t> a. Một số cách nói giảm nói tránh: </a:t>
            </a:r>
            <a:endParaRPr lang="vi-VN" b="1">
              <a:latin typeface="Times New Roman" pitchFamily="18" charset="0"/>
              <a:cs typeface="Times New Roman" pitchFamily="18" charset="0"/>
            </a:endParaRPr>
          </a:p>
          <a:p>
            <a:endParaRPr lang="vi-VN" sz="2000" b="1" i="1">
              <a:sym typeface="Wingdings" pitchFamily="2" charset="2"/>
            </a:endParaRPr>
          </a:p>
        </p:txBody>
      </p:sp>
      <p:sp>
        <p:nvSpPr>
          <p:cNvPr id="28681" name="TextBox 29"/>
          <p:cNvSpPr txBox="1">
            <a:spLocks noChangeArrowheads="1"/>
          </p:cNvSpPr>
          <p:nvPr/>
        </p:nvSpPr>
        <p:spPr bwMode="auto">
          <a:xfrm>
            <a:off x="109538" y="4086225"/>
            <a:ext cx="2163762" cy="366713"/>
          </a:xfrm>
          <a:prstGeom prst="rect">
            <a:avLst/>
          </a:prstGeom>
          <a:noFill/>
          <a:ln w="9525">
            <a:noFill/>
            <a:miter lim="800000"/>
            <a:headEnd/>
            <a:tailEnd/>
          </a:ln>
        </p:spPr>
        <p:txBody>
          <a:bodyPr wrap="none">
            <a:spAutoFit/>
          </a:bodyPr>
          <a:lstStyle/>
          <a:p>
            <a:r>
              <a:rPr lang="en-US" i="1">
                <a:latin typeface="Times New Roman" pitchFamily="18" charset="0"/>
              </a:rPr>
              <a:t>- </a:t>
            </a:r>
            <a:r>
              <a:rPr lang="vi-VN" i="1">
                <a:latin typeface="Times New Roman" pitchFamily="18" charset="0"/>
              </a:rPr>
              <a:t>Dùng từ đồng nghĩa</a:t>
            </a:r>
            <a:endParaRPr lang="en-US" i="1">
              <a:latin typeface="Times New Roman" pitchFamily="18" charset="0"/>
            </a:endParaRPr>
          </a:p>
        </p:txBody>
      </p:sp>
      <p:sp>
        <p:nvSpPr>
          <p:cNvPr id="28682" name="TextBox 16"/>
          <p:cNvSpPr txBox="1">
            <a:spLocks noChangeArrowheads="1"/>
          </p:cNvSpPr>
          <p:nvPr/>
        </p:nvSpPr>
        <p:spPr bwMode="auto">
          <a:xfrm>
            <a:off x="0" y="566738"/>
            <a:ext cx="3779838" cy="1006475"/>
          </a:xfrm>
          <a:prstGeom prst="rect">
            <a:avLst/>
          </a:prstGeom>
          <a:noFill/>
          <a:ln w="9525">
            <a:noFill/>
            <a:miter lim="800000"/>
            <a:headEnd/>
            <a:tailEnd/>
          </a:ln>
        </p:spPr>
        <p:txBody>
          <a:bodyPr wrap="none">
            <a:spAutoFit/>
          </a:bodyPr>
          <a:lstStyle/>
          <a:p>
            <a:r>
              <a:rPr lang="vi-VN" altLang="vi-VN" sz="2000" b="1" dirty="0">
                <a:latin typeface="Times New Roman" pitchFamily="18" charset="0"/>
                <a:cs typeface="Times New Roman" pitchFamily="18" charset="0"/>
              </a:rPr>
              <a:t>I.Nói giảm nói tránh và tác dụng</a:t>
            </a:r>
            <a:r>
              <a:rPr lang="en-US" altLang="vi-VN" sz="2000" b="1" dirty="0">
                <a:latin typeface="Times New Roman" pitchFamily="18" charset="0"/>
                <a:cs typeface="Times New Roman" pitchFamily="18" charset="0"/>
              </a:rPr>
              <a:t> </a:t>
            </a:r>
          </a:p>
          <a:p>
            <a:r>
              <a:rPr lang="en-US" altLang="vi-VN" sz="2000" b="1" dirty="0" err="1">
                <a:latin typeface="Times New Roman" pitchFamily="18" charset="0"/>
                <a:cs typeface="Times New Roman" pitchFamily="18" charset="0"/>
              </a:rPr>
              <a:t>nói</a:t>
            </a:r>
            <a:r>
              <a:rPr lang="en-US" altLang="vi-VN" sz="2000" b="1" dirty="0">
                <a:latin typeface="Times New Roman" pitchFamily="18" charset="0"/>
                <a:cs typeface="Times New Roman" pitchFamily="18" charset="0"/>
              </a:rPr>
              <a:t> </a:t>
            </a:r>
            <a:r>
              <a:rPr lang="en-US" altLang="vi-VN" sz="2000" b="1" dirty="0" err="1">
                <a:latin typeface="Times New Roman" pitchFamily="18" charset="0"/>
                <a:cs typeface="Times New Roman" pitchFamily="18" charset="0"/>
              </a:rPr>
              <a:t>giảm</a:t>
            </a:r>
            <a:r>
              <a:rPr lang="en-US" altLang="vi-VN" sz="2000" b="1" dirty="0">
                <a:latin typeface="Times New Roman" pitchFamily="18" charset="0"/>
                <a:cs typeface="Times New Roman" pitchFamily="18" charset="0"/>
              </a:rPr>
              <a:t> </a:t>
            </a:r>
            <a:r>
              <a:rPr lang="en-US" altLang="vi-VN" sz="2000" b="1" dirty="0" err="1">
                <a:latin typeface="Times New Roman" pitchFamily="18" charset="0"/>
                <a:cs typeface="Times New Roman" pitchFamily="18" charset="0"/>
              </a:rPr>
              <a:t>nói</a:t>
            </a:r>
            <a:r>
              <a:rPr lang="en-US" altLang="vi-VN" sz="2000" b="1" dirty="0">
                <a:latin typeface="Times New Roman" pitchFamily="18" charset="0"/>
                <a:cs typeface="Times New Roman" pitchFamily="18" charset="0"/>
              </a:rPr>
              <a:t> </a:t>
            </a:r>
            <a:r>
              <a:rPr lang="en-US" altLang="vi-VN" sz="2000" b="1" dirty="0" err="1">
                <a:latin typeface="Times New Roman" pitchFamily="18" charset="0"/>
                <a:cs typeface="Times New Roman" pitchFamily="18" charset="0"/>
              </a:rPr>
              <a:t>tránh</a:t>
            </a:r>
            <a:r>
              <a:rPr lang="en-US" altLang="vi-VN" sz="2000" b="1" dirty="0">
                <a:latin typeface="Times New Roman" pitchFamily="18" charset="0"/>
                <a:cs typeface="Times New Roman" pitchFamily="18" charset="0"/>
              </a:rPr>
              <a:t>.</a:t>
            </a:r>
            <a:endParaRPr lang="vi-VN" altLang="vi-VN" sz="2000" b="1" dirty="0">
              <a:latin typeface="Times New Roman" pitchFamily="18" charset="0"/>
              <a:cs typeface="Times New Roman" pitchFamily="18" charset="0"/>
            </a:endParaRPr>
          </a:p>
          <a:p>
            <a:pPr>
              <a:buFontTx/>
              <a:buAutoNum type="arabicPeriod"/>
            </a:pPr>
            <a:r>
              <a:rPr lang="en-US" altLang="vi-VN" sz="2000" b="1" dirty="0">
                <a:latin typeface="Times New Roman" pitchFamily="18" charset="0"/>
                <a:cs typeface="Times New Roman" pitchFamily="18" charset="0"/>
              </a:rPr>
              <a:t> </a:t>
            </a:r>
            <a:r>
              <a:rPr lang="vi-VN" altLang="vi-VN" sz="2000" b="1" dirty="0" smtClean="0">
                <a:latin typeface="Times New Roman" pitchFamily="18" charset="0"/>
                <a:cs typeface="Times New Roman" pitchFamily="18" charset="0"/>
              </a:rPr>
              <a:t>Ví dụ:</a:t>
            </a:r>
            <a:endParaRPr lang="en-US" sz="2400" dirty="0">
              <a:latin typeface="Calibri" pitchFamily="34" charset="0"/>
            </a:endParaRPr>
          </a:p>
        </p:txBody>
      </p:sp>
      <p:sp>
        <p:nvSpPr>
          <p:cNvPr id="28683" name="Text Box 14"/>
          <p:cNvSpPr txBox="1">
            <a:spLocks noChangeArrowheads="1"/>
          </p:cNvSpPr>
          <p:nvPr/>
        </p:nvSpPr>
        <p:spPr bwMode="auto">
          <a:xfrm>
            <a:off x="12700" y="1449388"/>
            <a:ext cx="1905000" cy="396875"/>
          </a:xfrm>
          <a:prstGeom prst="rect">
            <a:avLst/>
          </a:prstGeom>
          <a:noFill/>
          <a:ln w="9525">
            <a:noFill/>
            <a:miter lim="800000"/>
            <a:headEnd/>
            <a:tailEnd/>
          </a:ln>
        </p:spPr>
        <p:txBody>
          <a:bodyPr>
            <a:spAutoFit/>
          </a:bodyPr>
          <a:lstStyle/>
          <a:p>
            <a:pPr>
              <a:spcBef>
                <a:spcPct val="50000"/>
              </a:spcBef>
            </a:pPr>
            <a:r>
              <a:rPr lang="en-US" sz="2000" b="1">
                <a:latin typeface="Times New Roman" pitchFamily="18" charset="0"/>
              </a:rPr>
              <a:t>2. Nhận xét</a:t>
            </a:r>
          </a:p>
        </p:txBody>
      </p:sp>
      <p:sp>
        <p:nvSpPr>
          <p:cNvPr id="28686" name="Rectangle 32"/>
          <p:cNvSpPr>
            <a:spLocks noChangeArrowheads="1"/>
          </p:cNvSpPr>
          <p:nvPr/>
        </p:nvSpPr>
        <p:spPr bwMode="auto">
          <a:xfrm>
            <a:off x="-342900" y="4381500"/>
            <a:ext cx="3810000" cy="641350"/>
          </a:xfrm>
          <a:prstGeom prst="rect">
            <a:avLst/>
          </a:prstGeom>
          <a:noFill/>
          <a:ln w="9525">
            <a:noFill/>
            <a:miter lim="800000"/>
            <a:headEnd/>
            <a:tailEnd/>
          </a:ln>
        </p:spPr>
        <p:txBody>
          <a:bodyPr>
            <a:spAutoFit/>
          </a:bodyPr>
          <a:lstStyle/>
          <a:p>
            <a:pPr lvl="1"/>
            <a:r>
              <a:rPr lang="en-US" i="1">
                <a:latin typeface="Times New Roman" pitchFamily="18" charset="0"/>
                <a:cs typeface="Times New Roman" pitchFamily="18" charset="0"/>
                <a:sym typeface="Wingdings" pitchFamily="2" charset="2"/>
              </a:rPr>
              <a:t>- Dùng cách nói phủ định từ ngữ </a:t>
            </a:r>
          </a:p>
          <a:p>
            <a:pPr lvl="1"/>
            <a:r>
              <a:rPr lang="en-US" i="1">
                <a:latin typeface="Times New Roman" pitchFamily="18" charset="0"/>
                <a:cs typeface="Times New Roman" pitchFamily="18" charset="0"/>
                <a:sym typeface="Wingdings" pitchFamily="2" charset="2"/>
              </a:rPr>
              <a:t>trái nghĩa</a:t>
            </a:r>
          </a:p>
        </p:txBody>
      </p:sp>
      <p:sp>
        <p:nvSpPr>
          <p:cNvPr id="28687" name="Text Box 18"/>
          <p:cNvSpPr txBox="1">
            <a:spLocks noChangeArrowheads="1"/>
          </p:cNvSpPr>
          <p:nvPr/>
        </p:nvSpPr>
        <p:spPr bwMode="auto">
          <a:xfrm>
            <a:off x="104775" y="4964113"/>
            <a:ext cx="1828800" cy="366712"/>
          </a:xfrm>
          <a:prstGeom prst="rect">
            <a:avLst/>
          </a:prstGeom>
          <a:noFill/>
          <a:ln w="9525">
            <a:noFill/>
            <a:miter lim="800000"/>
            <a:headEnd/>
            <a:tailEnd/>
          </a:ln>
        </p:spPr>
        <p:txBody>
          <a:bodyPr>
            <a:spAutoFit/>
          </a:bodyPr>
          <a:lstStyle/>
          <a:p>
            <a:pPr>
              <a:spcBef>
                <a:spcPct val="50000"/>
              </a:spcBef>
            </a:pPr>
            <a:r>
              <a:rPr lang="en-US">
                <a:latin typeface="Times New Roman" pitchFamily="18" charset="0"/>
              </a:rPr>
              <a:t>- Nói vòng</a:t>
            </a:r>
          </a:p>
        </p:txBody>
      </p:sp>
      <p:sp>
        <p:nvSpPr>
          <p:cNvPr id="28688" name="Text Box 19"/>
          <p:cNvSpPr txBox="1">
            <a:spLocks noChangeArrowheads="1"/>
          </p:cNvSpPr>
          <p:nvPr/>
        </p:nvSpPr>
        <p:spPr bwMode="auto">
          <a:xfrm>
            <a:off x="57150" y="5243513"/>
            <a:ext cx="2895600" cy="366712"/>
          </a:xfrm>
          <a:prstGeom prst="rect">
            <a:avLst/>
          </a:prstGeom>
          <a:noFill/>
          <a:ln w="9525">
            <a:noFill/>
            <a:miter lim="800000"/>
            <a:headEnd/>
            <a:tailEnd/>
          </a:ln>
        </p:spPr>
        <p:txBody>
          <a:bodyPr>
            <a:spAutoFit/>
          </a:bodyPr>
          <a:lstStyle/>
          <a:p>
            <a:pPr>
              <a:spcBef>
                <a:spcPct val="50000"/>
              </a:spcBef>
            </a:pPr>
            <a:r>
              <a:rPr lang="en-US">
                <a:latin typeface="Times New Roman" pitchFamily="18" charset="0"/>
              </a:rPr>
              <a:t>- Nói trống (tỉnh lược)</a:t>
            </a:r>
          </a:p>
        </p:txBody>
      </p:sp>
      <p:sp>
        <p:nvSpPr>
          <p:cNvPr id="28689" name="Rectangle 26"/>
          <p:cNvSpPr>
            <a:spLocks noChangeArrowheads="1"/>
          </p:cNvSpPr>
          <p:nvPr/>
        </p:nvSpPr>
        <p:spPr bwMode="auto">
          <a:xfrm>
            <a:off x="0" y="5565775"/>
            <a:ext cx="3505200" cy="701675"/>
          </a:xfrm>
          <a:prstGeom prst="rect">
            <a:avLst/>
          </a:prstGeom>
          <a:noFill/>
          <a:ln w="9525">
            <a:noFill/>
            <a:miter lim="800000"/>
            <a:headEnd/>
            <a:tailEnd/>
          </a:ln>
        </p:spPr>
        <p:txBody>
          <a:bodyPr>
            <a:spAutoFit/>
          </a:bodyPr>
          <a:lstStyle/>
          <a:p>
            <a:r>
              <a:rPr lang="en-US" b="1">
                <a:latin typeface="Times New Roman" pitchFamily="18" charset="0"/>
                <a:cs typeface="Times New Roman" pitchFamily="18" charset="0"/>
                <a:sym typeface="Wingdings" pitchFamily="2" charset="2"/>
              </a:rPr>
              <a:t>b) Vận dụng nói giảm nói tránh:</a:t>
            </a:r>
            <a:r>
              <a:rPr lang="en-US" sz="2000" b="1">
                <a:latin typeface="Times New Roman" pitchFamily="18" charset="0"/>
                <a:cs typeface="Times New Roman" pitchFamily="18" charset="0"/>
                <a:sym typeface="Wingdings" pitchFamily="2" charset="2"/>
              </a:rPr>
              <a:t> </a:t>
            </a:r>
          </a:p>
          <a:p>
            <a:r>
              <a:rPr lang="en-US" sz="2000">
                <a:latin typeface="Times New Roman" pitchFamily="18" charset="0"/>
                <a:cs typeface="Times New Roman" pitchFamily="18" charset="0"/>
                <a:sym typeface="Wingdings" pitchFamily="2" charset="2"/>
              </a:rPr>
              <a:t>- </a:t>
            </a:r>
            <a:r>
              <a:rPr lang="en-US" i="1">
                <a:latin typeface="Times New Roman" pitchFamily="18" charset="0"/>
                <a:cs typeface="Times New Roman" pitchFamily="18" charset="0"/>
                <a:sym typeface="Wingdings" pitchFamily="2" charset="2"/>
              </a:rPr>
              <a:t>Trong lời nói hàng ngày</a:t>
            </a:r>
          </a:p>
        </p:txBody>
      </p:sp>
      <p:sp>
        <p:nvSpPr>
          <p:cNvPr id="28690" name="TextBox 20"/>
          <p:cNvSpPr txBox="1">
            <a:spLocks noChangeArrowheads="1"/>
          </p:cNvSpPr>
          <p:nvPr/>
        </p:nvSpPr>
        <p:spPr bwMode="auto">
          <a:xfrm>
            <a:off x="0" y="6248400"/>
            <a:ext cx="2514600" cy="366713"/>
          </a:xfrm>
          <a:prstGeom prst="rect">
            <a:avLst/>
          </a:prstGeom>
          <a:noFill/>
          <a:ln w="9525">
            <a:noFill/>
            <a:miter lim="800000"/>
            <a:headEnd/>
            <a:tailEnd/>
          </a:ln>
        </p:spPr>
        <p:txBody>
          <a:bodyPr>
            <a:spAutoFit/>
          </a:bodyPr>
          <a:lstStyle/>
          <a:p>
            <a:pPr>
              <a:buFont typeface="Wingdings" pitchFamily="2" charset="2"/>
              <a:buNone/>
            </a:pPr>
            <a:r>
              <a:rPr lang="en-US" i="1">
                <a:latin typeface="Times New Roman" pitchFamily="18" charset="0"/>
                <a:cs typeface="Times New Roman" pitchFamily="18" charset="0"/>
              </a:rPr>
              <a:t>- Trong  văn chương</a:t>
            </a:r>
          </a:p>
        </p:txBody>
      </p:sp>
      <p:sp>
        <p:nvSpPr>
          <p:cNvPr id="28691" name="Text Box 22"/>
          <p:cNvSpPr txBox="1">
            <a:spLocks noChangeArrowheads="1"/>
          </p:cNvSpPr>
          <p:nvPr/>
        </p:nvSpPr>
        <p:spPr bwMode="auto">
          <a:xfrm>
            <a:off x="3719513" y="558800"/>
            <a:ext cx="1905000" cy="396875"/>
          </a:xfrm>
          <a:prstGeom prst="rect">
            <a:avLst/>
          </a:prstGeom>
          <a:noFill/>
          <a:ln w="9525">
            <a:noFill/>
            <a:miter lim="800000"/>
            <a:headEnd/>
            <a:tailEnd/>
          </a:ln>
        </p:spPr>
        <p:txBody>
          <a:bodyPr>
            <a:spAutoFit/>
          </a:bodyPr>
          <a:lstStyle/>
          <a:p>
            <a:pPr>
              <a:spcBef>
                <a:spcPct val="50000"/>
              </a:spcBef>
            </a:pPr>
            <a:r>
              <a:rPr lang="en-US" sz="2000" b="1">
                <a:latin typeface="Times New Roman" pitchFamily="18" charset="0"/>
              </a:rPr>
              <a:t>II. Luyện tập</a:t>
            </a:r>
          </a:p>
        </p:txBody>
      </p:sp>
      <p:sp>
        <p:nvSpPr>
          <p:cNvPr id="28692" name="Text Box 23"/>
          <p:cNvSpPr txBox="1">
            <a:spLocks noChangeArrowheads="1"/>
          </p:cNvSpPr>
          <p:nvPr/>
        </p:nvSpPr>
        <p:spPr bwMode="auto">
          <a:xfrm>
            <a:off x="3705225" y="939800"/>
            <a:ext cx="3457575" cy="366713"/>
          </a:xfrm>
          <a:prstGeom prst="rect">
            <a:avLst/>
          </a:prstGeom>
          <a:noFill/>
          <a:ln w="9525">
            <a:noFill/>
            <a:miter lim="800000"/>
            <a:headEnd/>
            <a:tailEnd/>
          </a:ln>
        </p:spPr>
        <p:txBody>
          <a:bodyPr>
            <a:spAutoFit/>
          </a:bodyPr>
          <a:lstStyle/>
          <a:p>
            <a:pPr>
              <a:spcBef>
                <a:spcPct val="50000"/>
              </a:spcBef>
            </a:pPr>
            <a:r>
              <a:rPr lang="en-US" b="1">
                <a:latin typeface="Times New Roman" pitchFamily="18" charset="0"/>
              </a:rPr>
              <a:t>Bài tập 1:</a:t>
            </a:r>
            <a:r>
              <a:rPr lang="en-US">
                <a:latin typeface="Times New Roman" pitchFamily="18" charset="0"/>
              </a:rPr>
              <a:t> Điền từ:</a:t>
            </a:r>
          </a:p>
        </p:txBody>
      </p:sp>
      <p:sp>
        <p:nvSpPr>
          <p:cNvPr id="28693" name="Rectangle 16"/>
          <p:cNvSpPr>
            <a:spLocks noChangeArrowheads="1"/>
          </p:cNvSpPr>
          <p:nvPr/>
        </p:nvSpPr>
        <p:spPr bwMode="auto">
          <a:xfrm>
            <a:off x="5486400" y="933450"/>
            <a:ext cx="1041400" cy="366713"/>
          </a:xfrm>
          <a:prstGeom prst="rect">
            <a:avLst/>
          </a:prstGeom>
          <a:noFill/>
          <a:ln w="9525">
            <a:noFill/>
            <a:miter lim="800000"/>
            <a:headEnd/>
            <a:tailEnd/>
          </a:ln>
        </p:spPr>
        <p:txBody>
          <a:bodyPr wrap="none">
            <a:spAutoFit/>
          </a:bodyPr>
          <a:lstStyle/>
          <a:p>
            <a:pPr eaLnBrk="0" hangingPunct="0"/>
            <a:r>
              <a:rPr lang="en-US">
                <a:latin typeface="Times New Roman" pitchFamily="18" charset="0"/>
              </a:rPr>
              <a:t>a. đi nghỉ</a:t>
            </a:r>
          </a:p>
        </p:txBody>
      </p:sp>
      <p:sp>
        <p:nvSpPr>
          <p:cNvPr id="28694" name="Text Box 17"/>
          <p:cNvSpPr txBox="1">
            <a:spLocks noChangeArrowheads="1"/>
          </p:cNvSpPr>
          <p:nvPr/>
        </p:nvSpPr>
        <p:spPr bwMode="auto">
          <a:xfrm>
            <a:off x="5486400" y="1171575"/>
            <a:ext cx="1752600" cy="366713"/>
          </a:xfrm>
          <a:prstGeom prst="rect">
            <a:avLst/>
          </a:prstGeom>
          <a:noFill/>
          <a:ln w="9525">
            <a:noFill/>
            <a:miter lim="800000"/>
            <a:headEnd/>
            <a:tailEnd/>
          </a:ln>
        </p:spPr>
        <p:txBody>
          <a:bodyPr>
            <a:spAutoFit/>
          </a:bodyPr>
          <a:lstStyle/>
          <a:p>
            <a:pPr eaLnBrk="0" hangingPunct="0">
              <a:spcBef>
                <a:spcPct val="50000"/>
              </a:spcBef>
            </a:pPr>
            <a:r>
              <a:rPr lang="en-US">
                <a:latin typeface="Times New Roman" pitchFamily="18" charset="0"/>
              </a:rPr>
              <a:t>b. chia tay nhau</a:t>
            </a:r>
          </a:p>
        </p:txBody>
      </p:sp>
      <p:sp>
        <p:nvSpPr>
          <p:cNvPr id="28695" name="Text Box 18"/>
          <p:cNvSpPr txBox="1">
            <a:spLocks noChangeArrowheads="1"/>
          </p:cNvSpPr>
          <p:nvPr/>
        </p:nvSpPr>
        <p:spPr bwMode="auto">
          <a:xfrm>
            <a:off x="5481638" y="1452563"/>
            <a:ext cx="2157412" cy="366712"/>
          </a:xfrm>
          <a:prstGeom prst="rect">
            <a:avLst/>
          </a:prstGeom>
          <a:noFill/>
          <a:ln w="9525">
            <a:noFill/>
            <a:miter lim="800000"/>
            <a:headEnd/>
            <a:tailEnd/>
          </a:ln>
        </p:spPr>
        <p:txBody>
          <a:bodyPr>
            <a:spAutoFit/>
          </a:bodyPr>
          <a:lstStyle/>
          <a:p>
            <a:pPr eaLnBrk="0" hangingPunct="0">
              <a:spcBef>
                <a:spcPct val="50000"/>
              </a:spcBef>
            </a:pPr>
            <a:r>
              <a:rPr lang="en-US">
                <a:latin typeface="Times New Roman" pitchFamily="18" charset="0"/>
              </a:rPr>
              <a:t>c. khiếm thị</a:t>
            </a:r>
          </a:p>
        </p:txBody>
      </p:sp>
      <p:sp>
        <p:nvSpPr>
          <p:cNvPr id="28696" name="Text Box 19"/>
          <p:cNvSpPr txBox="1">
            <a:spLocks noChangeArrowheads="1"/>
          </p:cNvSpPr>
          <p:nvPr/>
        </p:nvSpPr>
        <p:spPr bwMode="auto">
          <a:xfrm>
            <a:off x="7391400" y="919163"/>
            <a:ext cx="1219200" cy="366712"/>
          </a:xfrm>
          <a:prstGeom prst="rect">
            <a:avLst/>
          </a:prstGeom>
          <a:noFill/>
          <a:ln w="9525">
            <a:noFill/>
            <a:miter lim="800000"/>
            <a:headEnd/>
            <a:tailEnd/>
          </a:ln>
        </p:spPr>
        <p:txBody>
          <a:bodyPr>
            <a:spAutoFit/>
          </a:bodyPr>
          <a:lstStyle/>
          <a:p>
            <a:pPr eaLnBrk="0" hangingPunct="0">
              <a:spcBef>
                <a:spcPct val="50000"/>
              </a:spcBef>
            </a:pPr>
            <a:r>
              <a:rPr lang="en-US">
                <a:latin typeface="Times New Roman" pitchFamily="18" charset="0"/>
              </a:rPr>
              <a:t>d. có tuổi</a:t>
            </a:r>
          </a:p>
        </p:txBody>
      </p:sp>
      <p:sp>
        <p:nvSpPr>
          <p:cNvPr id="28697" name="Text Box 20"/>
          <p:cNvSpPr txBox="1">
            <a:spLocks noChangeArrowheads="1"/>
          </p:cNvSpPr>
          <p:nvPr/>
        </p:nvSpPr>
        <p:spPr bwMode="auto">
          <a:xfrm>
            <a:off x="7419975" y="1166813"/>
            <a:ext cx="2247900" cy="366712"/>
          </a:xfrm>
          <a:prstGeom prst="rect">
            <a:avLst/>
          </a:prstGeom>
          <a:noFill/>
          <a:ln w="9525">
            <a:noFill/>
            <a:miter lim="800000"/>
            <a:headEnd/>
            <a:tailEnd/>
          </a:ln>
        </p:spPr>
        <p:txBody>
          <a:bodyPr>
            <a:spAutoFit/>
          </a:bodyPr>
          <a:lstStyle/>
          <a:p>
            <a:pPr eaLnBrk="0" hangingPunct="0">
              <a:spcBef>
                <a:spcPct val="50000"/>
              </a:spcBef>
            </a:pPr>
            <a:r>
              <a:rPr lang="en-US">
                <a:latin typeface="Times New Roman" pitchFamily="18" charset="0"/>
              </a:rPr>
              <a:t>e. đi bước nữa</a:t>
            </a:r>
          </a:p>
        </p:txBody>
      </p:sp>
      <p:sp>
        <p:nvSpPr>
          <p:cNvPr id="28698" name="Text Box 29"/>
          <p:cNvSpPr txBox="1">
            <a:spLocks noChangeArrowheads="1"/>
          </p:cNvSpPr>
          <p:nvPr/>
        </p:nvSpPr>
        <p:spPr bwMode="auto">
          <a:xfrm>
            <a:off x="3700463" y="1973263"/>
            <a:ext cx="5443537" cy="641350"/>
          </a:xfrm>
          <a:prstGeom prst="rect">
            <a:avLst/>
          </a:prstGeom>
          <a:noFill/>
          <a:ln w="9525">
            <a:noFill/>
            <a:miter lim="800000"/>
            <a:headEnd/>
            <a:tailEnd/>
          </a:ln>
        </p:spPr>
        <p:txBody>
          <a:bodyPr>
            <a:spAutoFit/>
          </a:bodyPr>
          <a:lstStyle/>
          <a:p>
            <a:pPr>
              <a:spcBef>
                <a:spcPct val="50000"/>
              </a:spcBef>
            </a:pPr>
            <a:r>
              <a:rPr lang="en-US" b="1">
                <a:latin typeface="Times New Roman" pitchFamily="18" charset="0"/>
              </a:rPr>
              <a:t>Bài tập 2: </a:t>
            </a:r>
            <a:r>
              <a:rPr lang="en-US">
                <a:latin typeface="Times New Roman" pitchFamily="18" charset="0"/>
              </a:rPr>
              <a:t>Trong mỗi cặp câu dưới đây, câu nào có sử dụng cách nói giảm nói tránh.</a:t>
            </a:r>
          </a:p>
        </p:txBody>
      </p:sp>
      <p:sp>
        <p:nvSpPr>
          <p:cNvPr id="28699" name="Text Box 10"/>
          <p:cNvSpPr txBox="1">
            <a:spLocks noChangeArrowheads="1"/>
          </p:cNvSpPr>
          <p:nvPr/>
        </p:nvSpPr>
        <p:spPr bwMode="auto">
          <a:xfrm>
            <a:off x="3786188" y="2476500"/>
            <a:ext cx="4267200" cy="519113"/>
          </a:xfrm>
          <a:prstGeom prst="rect">
            <a:avLst/>
          </a:prstGeom>
          <a:noFill/>
          <a:ln w="9525">
            <a:noFill/>
            <a:miter lim="800000"/>
            <a:headEnd/>
            <a:tailEnd/>
          </a:ln>
        </p:spPr>
        <p:txBody>
          <a:bodyPr>
            <a:spAutoFit/>
          </a:bodyPr>
          <a:lstStyle/>
          <a:p>
            <a:pPr eaLnBrk="0" hangingPunct="0">
              <a:spcBef>
                <a:spcPct val="50000"/>
              </a:spcBef>
            </a:pPr>
            <a:r>
              <a:rPr lang="en-US" sz="2800">
                <a:solidFill>
                  <a:srgbClr val="0909FF"/>
                </a:solidFill>
                <a:latin typeface="Times New Roman" pitchFamily="18" charset="0"/>
              </a:rPr>
              <a:t> </a:t>
            </a:r>
            <a:r>
              <a:rPr lang="en-US" sz="2000">
                <a:latin typeface="Times New Roman" pitchFamily="18" charset="0"/>
              </a:rPr>
              <a:t>a 2.</a:t>
            </a:r>
            <a:r>
              <a:rPr lang="en-US" sz="2000">
                <a:solidFill>
                  <a:srgbClr val="0909FF"/>
                </a:solidFill>
                <a:latin typeface="Times New Roman" pitchFamily="18" charset="0"/>
              </a:rPr>
              <a:t> Anh nên hoà nhã với bạn bè!</a:t>
            </a:r>
          </a:p>
        </p:txBody>
      </p:sp>
      <p:sp>
        <p:nvSpPr>
          <p:cNvPr id="28700" name="Text Box 11"/>
          <p:cNvSpPr txBox="1">
            <a:spLocks noChangeArrowheads="1"/>
          </p:cNvSpPr>
          <p:nvPr/>
        </p:nvSpPr>
        <p:spPr bwMode="auto">
          <a:xfrm>
            <a:off x="3810000" y="2933700"/>
            <a:ext cx="3581400" cy="396875"/>
          </a:xfrm>
          <a:prstGeom prst="rect">
            <a:avLst/>
          </a:prstGeom>
          <a:noFill/>
          <a:ln w="9525">
            <a:noFill/>
            <a:miter lim="800000"/>
            <a:headEnd/>
            <a:tailEnd/>
          </a:ln>
        </p:spPr>
        <p:txBody>
          <a:bodyPr>
            <a:spAutoFit/>
          </a:bodyPr>
          <a:lstStyle/>
          <a:p>
            <a:pPr eaLnBrk="0" hangingPunct="0">
              <a:spcBef>
                <a:spcPct val="50000"/>
              </a:spcBef>
            </a:pPr>
            <a:r>
              <a:rPr lang="en-US" sz="2000">
                <a:latin typeface="Times New Roman" pitchFamily="18" charset="0"/>
              </a:rPr>
              <a:t> b 2</a:t>
            </a:r>
            <a:r>
              <a:rPr lang="en-US" sz="2000">
                <a:solidFill>
                  <a:srgbClr val="0909FF"/>
                </a:solidFill>
                <a:latin typeface="Times New Roman" pitchFamily="18" charset="0"/>
              </a:rPr>
              <a:t>. Anh không nên ở đây nữa!</a:t>
            </a:r>
          </a:p>
        </p:txBody>
      </p:sp>
      <p:sp>
        <p:nvSpPr>
          <p:cNvPr id="28701" name="Text Box 4"/>
          <p:cNvSpPr txBox="1">
            <a:spLocks noChangeArrowheads="1"/>
          </p:cNvSpPr>
          <p:nvPr/>
        </p:nvSpPr>
        <p:spPr bwMode="auto">
          <a:xfrm>
            <a:off x="3700463" y="3262313"/>
            <a:ext cx="4343400" cy="396875"/>
          </a:xfrm>
          <a:prstGeom prst="rect">
            <a:avLst/>
          </a:prstGeom>
          <a:noFill/>
          <a:ln w="9525">
            <a:noFill/>
            <a:miter lim="800000"/>
            <a:headEnd/>
            <a:tailEnd/>
          </a:ln>
        </p:spPr>
        <p:txBody>
          <a:bodyPr>
            <a:spAutoFit/>
          </a:bodyPr>
          <a:lstStyle/>
          <a:p>
            <a:pPr eaLnBrk="0" hangingPunct="0">
              <a:spcBef>
                <a:spcPct val="50000"/>
              </a:spcBef>
            </a:pPr>
            <a:r>
              <a:rPr lang="en-US" sz="2000">
                <a:solidFill>
                  <a:srgbClr val="0909FF"/>
                </a:solidFill>
                <a:latin typeface="Times New Roman" pitchFamily="18" charset="0"/>
              </a:rPr>
              <a:t>   </a:t>
            </a:r>
            <a:r>
              <a:rPr lang="en-US" sz="2000">
                <a:latin typeface="Times New Roman" pitchFamily="18" charset="0"/>
              </a:rPr>
              <a:t>c 1.</a:t>
            </a:r>
            <a:r>
              <a:rPr lang="en-US" sz="2000">
                <a:solidFill>
                  <a:srgbClr val="0909FF"/>
                </a:solidFill>
                <a:latin typeface="Times New Roman" pitchFamily="18" charset="0"/>
              </a:rPr>
              <a:t> Xin đừng hút thuốc trong phòng !</a:t>
            </a:r>
          </a:p>
        </p:txBody>
      </p:sp>
      <p:sp>
        <p:nvSpPr>
          <p:cNvPr id="28702" name="Text Box 39"/>
          <p:cNvSpPr txBox="1">
            <a:spLocks noChangeArrowheads="1"/>
          </p:cNvSpPr>
          <p:nvPr/>
        </p:nvSpPr>
        <p:spPr bwMode="auto">
          <a:xfrm>
            <a:off x="3738563" y="3662363"/>
            <a:ext cx="5105400" cy="2987675"/>
          </a:xfrm>
          <a:prstGeom prst="rect">
            <a:avLst/>
          </a:prstGeom>
          <a:noFill/>
          <a:ln w="9525">
            <a:noFill/>
            <a:miter lim="800000"/>
            <a:headEnd/>
            <a:tailEnd/>
          </a:ln>
        </p:spPr>
        <p:txBody>
          <a:bodyPr>
            <a:spAutoFit/>
          </a:bodyPr>
          <a:lstStyle/>
          <a:p>
            <a:pPr>
              <a:spcBef>
                <a:spcPct val="50000"/>
              </a:spcBef>
            </a:pPr>
            <a:r>
              <a:rPr lang="en-US" b="1">
                <a:latin typeface="Times New Roman" pitchFamily="18" charset="0"/>
              </a:rPr>
              <a:t>Bài 3:</a:t>
            </a:r>
            <a:r>
              <a:rPr lang="en-US">
                <a:latin typeface="Times New Roman" pitchFamily="18" charset="0"/>
              </a:rPr>
              <a:t> </a:t>
            </a:r>
            <a:r>
              <a:rPr lang="en-US" sz="2000">
                <a:solidFill>
                  <a:srgbClr val="0000FF"/>
                </a:solidFill>
                <a:latin typeface="Times New Roman" pitchFamily="18" charset="0"/>
              </a:rPr>
              <a:t>Khi chê trách một điều gì, để người nghe dễ tiếp nhận, người ta thường nói giảm nói tránh bằng cách phủ định điều ngược lại với nội dung đánh giá. chẳng hạn, đáng lẽ nói " Bài thơ của anh </a:t>
            </a:r>
            <a:r>
              <a:rPr lang="en-US" sz="2000" b="1">
                <a:solidFill>
                  <a:srgbClr val="0000FF"/>
                </a:solidFill>
                <a:latin typeface="Times New Roman" pitchFamily="18" charset="0"/>
              </a:rPr>
              <a:t>dở lắm</a:t>
            </a:r>
            <a:r>
              <a:rPr lang="en-US" sz="2000">
                <a:solidFill>
                  <a:srgbClr val="0000FF"/>
                </a:solidFill>
                <a:latin typeface="Times New Roman" pitchFamily="18" charset="0"/>
              </a:rPr>
              <a:t>"  thì lại bảo " Bài thơ của anh </a:t>
            </a:r>
            <a:r>
              <a:rPr lang="en-US" sz="2000" b="1">
                <a:solidFill>
                  <a:srgbClr val="0000FF"/>
                </a:solidFill>
                <a:latin typeface="Times New Roman" pitchFamily="18" charset="0"/>
              </a:rPr>
              <a:t>chưa được hay lắm</a:t>
            </a:r>
            <a:r>
              <a:rPr lang="en-US" sz="2000">
                <a:solidFill>
                  <a:srgbClr val="0000FF"/>
                </a:solidFill>
                <a:latin typeface="Times New Roman" pitchFamily="18" charset="0"/>
              </a:rPr>
              <a:t>". Hãy vận dụng cách nói giảm mói tránh như thế để đặt 5 câu đánh giá trong những trường hợp khác nhau</a:t>
            </a:r>
          </a:p>
          <a:p>
            <a:pPr>
              <a:spcBef>
                <a:spcPct val="50000"/>
              </a:spcBef>
            </a:pPr>
            <a:endParaRPr lang="en-US" sz="2000">
              <a:latin typeface="Times New Roman" pitchFamily="18" charset="0"/>
            </a:endParaRPr>
          </a:p>
        </p:txBody>
      </p:sp>
      <p:sp>
        <p:nvSpPr>
          <p:cNvPr id="28706" name="Text Box 16"/>
          <p:cNvSpPr txBox="1">
            <a:spLocks noChangeArrowheads="1"/>
          </p:cNvSpPr>
          <p:nvPr/>
        </p:nvSpPr>
        <p:spPr bwMode="auto">
          <a:xfrm>
            <a:off x="0" y="2085975"/>
            <a:ext cx="3657600" cy="1465263"/>
          </a:xfrm>
          <a:prstGeom prst="rect">
            <a:avLst/>
          </a:prstGeom>
          <a:noFill/>
          <a:ln w="9525">
            <a:noFill/>
            <a:miter lim="800000"/>
            <a:headEnd/>
            <a:tailEnd/>
          </a:ln>
        </p:spPr>
        <p:txBody>
          <a:bodyPr>
            <a:spAutoFit/>
          </a:bodyPr>
          <a:lstStyle/>
          <a:p>
            <a:pPr>
              <a:spcBef>
                <a:spcPct val="50000"/>
              </a:spcBef>
            </a:pPr>
            <a:r>
              <a:rPr lang="en-US">
                <a:solidFill>
                  <a:srgbClr val="0000FF"/>
                </a:solidFill>
                <a:latin typeface="Times New Roman" pitchFamily="18" charset="0"/>
              </a:rPr>
              <a:t>Nói </a:t>
            </a:r>
            <a:r>
              <a:rPr lang="en-US">
                <a:solidFill>
                  <a:srgbClr val="0000FF"/>
                </a:solidFill>
                <a:latin typeface=".VnTime" pitchFamily="34" charset="0"/>
              </a:rPr>
              <a:t>gi¶m</a:t>
            </a:r>
            <a:r>
              <a:rPr lang="en-US">
                <a:solidFill>
                  <a:srgbClr val="0000FF"/>
                </a:solidFill>
                <a:latin typeface="Times New Roman" pitchFamily="18" charset="0"/>
              </a:rPr>
              <a:t>, nói tránh là </a:t>
            </a:r>
            <a:r>
              <a:rPr lang="en-US">
                <a:solidFill>
                  <a:srgbClr val="0000FF"/>
                </a:solidFill>
                <a:latin typeface=".VnTime" pitchFamily="34" charset="0"/>
              </a:rPr>
              <a:t>mét biÖn</a:t>
            </a:r>
            <a:r>
              <a:rPr lang="en-US">
                <a:solidFill>
                  <a:srgbClr val="0000FF"/>
                </a:solidFill>
                <a:latin typeface="Times New Roman" pitchFamily="18" charset="0"/>
              </a:rPr>
              <a:t> pháp tu </a:t>
            </a:r>
            <a:r>
              <a:rPr lang="en-US">
                <a:solidFill>
                  <a:srgbClr val="0000FF"/>
                </a:solidFill>
                <a:latin typeface=".VnTime" pitchFamily="34" charset="0"/>
              </a:rPr>
              <a:t>tõ</a:t>
            </a:r>
            <a:r>
              <a:rPr lang="en-US">
                <a:solidFill>
                  <a:srgbClr val="0000FF"/>
                </a:solidFill>
                <a:latin typeface="Times New Roman" pitchFamily="18" charset="0"/>
              </a:rPr>
              <a:t> dùng cách </a:t>
            </a:r>
            <a:r>
              <a:rPr lang="en-US">
                <a:solidFill>
                  <a:srgbClr val="0000FF"/>
                </a:solidFill>
                <a:latin typeface=".VnTime" pitchFamily="34" charset="0"/>
              </a:rPr>
              <a:t>diÔn ®¹t tÕ nhÞ</a:t>
            </a:r>
            <a:r>
              <a:rPr lang="en-US">
                <a:solidFill>
                  <a:srgbClr val="0000FF"/>
                </a:solidFill>
                <a:latin typeface="Times New Roman" pitchFamily="18" charset="0"/>
              </a:rPr>
              <a:t>, </a:t>
            </a:r>
            <a:r>
              <a:rPr lang="en-US">
                <a:solidFill>
                  <a:srgbClr val="0000FF"/>
                </a:solidFill>
                <a:latin typeface=".VnTime" pitchFamily="34" charset="0"/>
              </a:rPr>
              <a:t>uyÓn chuyÓn</a:t>
            </a:r>
            <a:r>
              <a:rPr lang="en-US">
                <a:solidFill>
                  <a:srgbClr val="0000FF"/>
                </a:solidFill>
                <a:latin typeface="Times New Roman" pitchFamily="18" charset="0"/>
              </a:rPr>
              <a:t>, tránh gây </a:t>
            </a:r>
            <a:r>
              <a:rPr lang="en-US">
                <a:solidFill>
                  <a:srgbClr val="0000FF"/>
                </a:solidFill>
                <a:latin typeface=".VnTime" pitchFamily="34" charset="0"/>
              </a:rPr>
              <a:t>c¶m</a:t>
            </a:r>
            <a:r>
              <a:rPr lang="en-US">
                <a:solidFill>
                  <a:srgbClr val="0000FF"/>
                </a:solidFill>
                <a:latin typeface="Times New Roman" pitchFamily="18" charset="0"/>
              </a:rPr>
              <a:t> giác quá đau </a:t>
            </a:r>
            <a:r>
              <a:rPr lang="en-US">
                <a:solidFill>
                  <a:srgbClr val="0000FF"/>
                </a:solidFill>
                <a:latin typeface=".VnTime" pitchFamily="34" charset="0"/>
              </a:rPr>
              <a:t>buån</a:t>
            </a:r>
            <a:r>
              <a:rPr lang="en-US">
                <a:solidFill>
                  <a:srgbClr val="0000FF"/>
                </a:solidFill>
                <a:latin typeface="Times New Roman" pitchFamily="18" charset="0"/>
              </a:rPr>
              <a:t>, ghê </a:t>
            </a:r>
            <a:r>
              <a:rPr lang="en-US">
                <a:solidFill>
                  <a:srgbClr val="0000FF"/>
                </a:solidFill>
                <a:latin typeface=".VnTime" pitchFamily="34" charset="0"/>
              </a:rPr>
              <a:t>sî</a:t>
            </a:r>
            <a:r>
              <a:rPr lang="en-US">
                <a:solidFill>
                  <a:srgbClr val="0000FF"/>
                </a:solidFill>
                <a:latin typeface="Times New Roman" pitchFamily="18" charset="0"/>
              </a:rPr>
              <a:t>, </a:t>
            </a:r>
            <a:r>
              <a:rPr lang="en-US">
                <a:solidFill>
                  <a:srgbClr val="0000FF"/>
                </a:solidFill>
                <a:latin typeface=".VnTime" pitchFamily="34" charset="0"/>
              </a:rPr>
              <a:t>nÆng nÒ</a:t>
            </a:r>
            <a:r>
              <a:rPr lang="en-US">
                <a:solidFill>
                  <a:srgbClr val="0000FF"/>
                </a:solidFill>
                <a:latin typeface="Times New Roman" pitchFamily="18" charset="0"/>
              </a:rPr>
              <a:t>, tránh thô </a:t>
            </a:r>
            <a:r>
              <a:rPr lang="en-US">
                <a:solidFill>
                  <a:srgbClr val="0000FF"/>
                </a:solidFill>
                <a:latin typeface=".VnTime" pitchFamily="34" charset="0"/>
              </a:rPr>
              <a:t>tôc</a:t>
            </a:r>
            <a:r>
              <a:rPr lang="en-US">
                <a:solidFill>
                  <a:srgbClr val="0000FF"/>
                </a:solidFill>
                <a:latin typeface="Times New Roman" pitchFamily="18" charset="0"/>
              </a:rPr>
              <a:t>, </a:t>
            </a:r>
            <a:r>
              <a:rPr lang="en-US">
                <a:solidFill>
                  <a:srgbClr val="0000FF"/>
                </a:solidFill>
                <a:latin typeface=".VnTime" pitchFamily="34" charset="0"/>
              </a:rPr>
              <a:t>thiÕu lÞch sù</a:t>
            </a:r>
            <a:r>
              <a:rPr lang="en-US">
                <a:solidFill>
                  <a:srgbClr val="0000FF"/>
                </a:solidFill>
                <a:latin typeface="Times New Roman" pitchFamily="18" charset="0"/>
              </a:rPr>
              <a: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9697" name="Picture 29" descr="mai"/>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92183" name="Rectangle 23"/>
          <p:cNvSpPr>
            <a:spLocks noChangeArrowheads="1"/>
          </p:cNvSpPr>
          <p:nvPr/>
        </p:nvSpPr>
        <p:spPr bwMode="auto">
          <a:xfrm>
            <a:off x="6248400" y="3657600"/>
            <a:ext cx="2286000" cy="2438400"/>
          </a:xfrm>
          <a:prstGeom prst="rect">
            <a:avLst/>
          </a:prstGeom>
          <a:solidFill>
            <a:schemeClr val="accent1"/>
          </a:solidFill>
          <a:ln w="9525">
            <a:solidFill>
              <a:schemeClr val="tx1"/>
            </a:solidFill>
            <a:miter lim="800000"/>
            <a:headEnd/>
            <a:tailEnd/>
          </a:ln>
        </p:spPr>
        <p:txBody>
          <a:bodyPr wrap="none" anchor="ctr"/>
          <a:lstStyle/>
          <a:p>
            <a:endParaRPr lang="vi-VN" sz="3200">
              <a:latin typeface=".VnTime" pitchFamily="34" charset="0"/>
            </a:endParaRPr>
          </a:p>
        </p:txBody>
      </p:sp>
      <p:sp>
        <p:nvSpPr>
          <p:cNvPr id="92181" name="Rectangle 21"/>
          <p:cNvSpPr>
            <a:spLocks noChangeArrowheads="1"/>
          </p:cNvSpPr>
          <p:nvPr/>
        </p:nvSpPr>
        <p:spPr bwMode="auto">
          <a:xfrm>
            <a:off x="3352800" y="3657600"/>
            <a:ext cx="2209800" cy="1447800"/>
          </a:xfrm>
          <a:prstGeom prst="rect">
            <a:avLst/>
          </a:prstGeom>
          <a:solidFill>
            <a:schemeClr val="accent1"/>
          </a:solidFill>
          <a:ln w="9525">
            <a:solidFill>
              <a:schemeClr val="tx1"/>
            </a:solidFill>
            <a:miter lim="800000"/>
            <a:headEnd/>
            <a:tailEnd/>
          </a:ln>
        </p:spPr>
        <p:txBody>
          <a:bodyPr wrap="none" anchor="ctr"/>
          <a:lstStyle/>
          <a:p>
            <a:endParaRPr lang="vi-VN" sz="3200">
              <a:latin typeface=".VnTime" pitchFamily="34" charset="0"/>
            </a:endParaRPr>
          </a:p>
        </p:txBody>
      </p:sp>
      <p:sp>
        <p:nvSpPr>
          <p:cNvPr id="92179" name="Rectangle 19"/>
          <p:cNvSpPr>
            <a:spLocks noChangeArrowheads="1"/>
          </p:cNvSpPr>
          <p:nvPr/>
        </p:nvSpPr>
        <p:spPr bwMode="auto">
          <a:xfrm>
            <a:off x="228600" y="3733800"/>
            <a:ext cx="2209800" cy="1676400"/>
          </a:xfrm>
          <a:prstGeom prst="rect">
            <a:avLst/>
          </a:prstGeom>
          <a:solidFill>
            <a:schemeClr val="accent1"/>
          </a:solidFill>
          <a:ln w="9525">
            <a:solidFill>
              <a:schemeClr val="tx1"/>
            </a:solidFill>
            <a:miter lim="800000"/>
            <a:headEnd/>
            <a:tailEnd/>
          </a:ln>
        </p:spPr>
        <p:txBody>
          <a:bodyPr wrap="none" anchor="ctr"/>
          <a:lstStyle/>
          <a:p>
            <a:endParaRPr lang="vi-VN" sz="3200">
              <a:latin typeface=".VnTime" pitchFamily="34" charset="0"/>
            </a:endParaRPr>
          </a:p>
        </p:txBody>
      </p:sp>
      <p:sp>
        <p:nvSpPr>
          <p:cNvPr id="92162" name="Rectangle 2"/>
          <p:cNvSpPr>
            <a:spLocks noGrp="1" noChangeArrowheads="1"/>
          </p:cNvSpPr>
          <p:nvPr>
            <p:ph type="title" idx="4294967295"/>
          </p:nvPr>
        </p:nvSpPr>
        <p:spPr>
          <a:xfrm>
            <a:off x="228600" y="304800"/>
            <a:ext cx="2667000" cy="685800"/>
          </a:xfrm>
        </p:spPr>
        <p:txBody>
          <a:bodyPr anchorCtr="1"/>
          <a:lstStyle/>
          <a:p>
            <a:pPr eaLnBrk="1" hangingPunct="1">
              <a:defRPr/>
            </a:pPr>
            <a:r>
              <a:rPr lang="en-US" sz="3600" smtClean="0">
                <a:solidFill>
                  <a:srgbClr val="FF0066"/>
                </a:solidFill>
                <a:effectLst>
                  <a:outerShdw blurRad="38100" dist="38100" dir="2700000" algn="tl">
                    <a:srgbClr val="C0C0C0"/>
                  </a:outerShdw>
                </a:effectLst>
                <a:latin typeface=".VnBahamasBH" pitchFamily="34" charset="0"/>
              </a:rPr>
              <a:t>Cñng cè</a:t>
            </a:r>
            <a:r>
              <a:rPr lang="en-US" sz="3200" smtClean="0">
                <a:effectLst>
                  <a:outerShdw blurRad="38100" dist="38100" dir="2700000" algn="tl">
                    <a:srgbClr val="C0C0C0"/>
                  </a:outerShdw>
                </a:effectLst>
                <a:latin typeface=".VnTime" pitchFamily="34" charset="0"/>
              </a:rPr>
              <a:t> </a:t>
            </a:r>
          </a:p>
        </p:txBody>
      </p:sp>
      <p:sp>
        <p:nvSpPr>
          <p:cNvPr id="29702" name="Text Box 16"/>
          <p:cNvSpPr txBox="1">
            <a:spLocks noChangeArrowheads="1"/>
          </p:cNvSpPr>
          <p:nvPr/>
        </p:nvSpPr>
        <p:spPr bwMode="auto">
          <a:xfrm>
            <a:off x="228600" y="304800"/>
            <a:ext cx="2514600" cy="579438"/>
          </a:xfrm>
          <a:prstGeom prst="rect">
            <a:avLst/>
          </a:prstGeom>
          <a:noFill/>
          <a:ln w="9525">
            <a:noFill/>
            <a:miter lim="800000"/>
            <a:headEnd/>
            <a:tailEnd/>
          </a:ln>
        </p:spPr>
        <p:txBody>
          <a:bodyPr>
            <a:spAutoFit/>
          </a:bodyPr>
          <a:lstStyle/>
          <a:p>
            <a:pPr>
              <a:spcBef>
                <a:spcPct val="50000"/>
              </a:spcBef>
            </a:pPr>
            <a:endParaRPr lang="vi-VN" sz="3200">
              <a:latin typeface=".VnTime" pitchFamily="34" charset="0"/>
            </a:endParaRPr>
          </a:p>
        </p:txBody>
      </p:sp>
      <p:sp>
        <p:nvSpPr>
          <p:cNvPr id="92177" name="Rectangle 17"/>
          <p:cNvSpPr>
            <a:spLocks noChangeArrowheads="1"/>
          </p:cNvSpPr>
          <p:nvPr/>
        </p:nvSpPr>
        <p:spPr bwMode="auto">
          <a:xfrm>
            <a:off x="2590800" y="1219200"/>
            <a:ext cx="3581400" cy="914400"/>
          </a:xfrm>
          <a:prstGeom prst="rect">
            <a:avLst/>
          </a:prstGeom>
          <a:solidFill>
            <a:schemeClr val="accent1"/>
          </a:solidFill>
          <a:ln w="9525">
            <a:solidFill>
              <a:schemeClr val="tx1"/>
            </a:solidFill>
            <a:miter lim="800000"/>
            <a:headEnd/>
            <a:tailEnd/>
          </a:ln>
        </p:spPr>
        <p:txBody>
          <a:bodyPr wrap="none" anchor="ctr"/>
          <a:lstStyle/>
          <a:p>
            <a:pPr algn="ctr"/>
            <a:r>
              <a:rPr lang="en-US" sz="2800">
                <a:solidFill>
                  <a:srgbClr val="FF0000"/>
                </a:solidFill>
                <a:latin typeface=".VnArabia" pitchFamily="34" charset="0"/>
              </a:rPr>
              <a:t>Nãi gi¶m nãi tr¸nh</a:t>
            </a:r>
          </a:p>
        </p:txBody>
      </p:sp>
      <p:sp>
        <p:nvSpPr>
          <p:cNvPr id="92180" name="Text Box 20"/>
          <p:cNvSpPr txBox="1">
            <a:spLocks noChangeArrowheads="1"/>
          </p:cNvSpPr>
          <p:nvPr/>
        </p:nvSpPr>
        <p:spPr bwMode="auto">
          <a:xfrm>
            <a:off x="3352800" y="3657600"/>
            <a:ext cx="2362200" cy="1587500"/>
          </a:xfrm>
          <a:prstGeom prst="rect">
            <a:avLst/>
          </a:prstGeom>
          <a:noFill/>
          <a:ln w="9525">
            <a:noFill/>
            <a:miter lim="800000"/>
            <a:headEnd/>
            <a:tailEnd/>
          </a:ln>
        </p:spPr>
        <p:txBody>
          <a:bodyPr>
            <a:spAutoFit/>
          </a:bodyPr>
          <a:lstStyle/>
          <a:p>
            <a:pPr>
              <a:spcBef>
                <a:spcPct val="50000"/>
              </a:spcBef>
            </a:pPr>
            <a:r>
              <a:rPr lang="en-US" sz="2800">
                <a:solidFill>
                  <a:srgbClr val="FF0000"/>
                </a:solidFill>
                <a:latin typeface=".VnTime" pitchFamily="34" charset="0"/>
              </a:rPr>
              <a:t>C¸c c¸ch nãi gi¶m nãi tr¸nh</a:t>
            </a:r>
          </a:p>
          <a:p>
            <a:pPr>
              <a:spcBef>
                <a:spcPct val="50000"/>
              </a:spcBef>
            </a:pPr>
            <a:endParaRPr lang="en-US" sz="2800">
              <a:latin typeface=".VnTime" pitchFamily="34" charset="0"/>
            </a:endParaRPr>
          </a:p>
        </p:txBody>
      </p:sp>
      <p:sp>
        <p:nvSpPr>
          <p:cNvPr id="92182" name="Text Box 22"/>
          <p:cNvSpPr txBox="1">
            <a:spLocks noChangeArrowheads="1"/>
          </p:cNvSpPr>
          <p:nvPr/>
        </p:nvSpPr>
        <p:spPr bwMode="auto">
          <a:xfrm>
            <a:off x="6248400" y="3733800"/>
            <a:ext cx="2286000" cy="2227263"/>
          </a:xfrm>
          <a:prstGeom prst="rect">
            <a:avLst/>
          </a:prstGeom>
          <a:noFill/>
          <a:ln w="9525">
            <a:noFill/>
            <a:miter lim="800000"/>
            <a:headEnd/>
            <a:tailEnd/>
          </a:ln>
        </p:spPr>
        <p:txBody>
          <a:bodyPr>
            <a:spAutoFit/>
          </a:bodyPr>
          <a:lstStyle/>
          <a:p>
            <a:pPr algn="just">
              <a:spcBef>
                <a:spcPct val="50000"/>
              </a:spcBef>
            </a:pPr>
            <a:r>
              <a:rPr lang="en-US" sz="2800">
                <a:solidFill>
                  <a:srgbClr val="FF0000"/>
                </a:solidFill>
                <a:latin typeface=".VnTime" pitchFamily="34" charset="0"/>
              </a:rPr>
              <a:t>C¶m nhËn gi¸ trÞ nghÖ thuËt vµ vËn dông nãi gi¶m nãi tr¸nh</a:t>
            </a:r>
          </a:p>
        </p:txBody>
      </p:sp>
      <p:grpSp>
        <p:nvGrpSpPr>
          <p:cNvPr id="2" name="Group 27"/>
          <p:cNvGrpSpPr>
            <a:grpSpLocks/>
          </p:cNvGrpSpPr>
          <p:nvPr/>
        </p:nvGrpSpPr>
        <p:grpSpPr bwMode="auto">
          <a:xfrm>
            <a:off x="228600" y="2133600"/>
            <a:ext cx="4267200" cy="3324225"/>
            <a:chOff x="144" y="1344"/>
            <a:chExt cx="2640" cy="2095"/>
          </a:xfrm>
        </p:grpSpPr>
        <p:sp>
          <p:nvSpPr>
            <p:cNvPr id="29710" name="Text Box 18"/>
            <p:cNvSpPr txBox="1">
              <a:spLocks noChangeArrowheads="1"/>
            </p:cNvSpPr>
            <p:nvPr/>
          </p:nvSpPr>
          <p:spPr bwMode="auto">
            <a:xfrm>
              <a:off x="144" y="2304"/>
              <a:ext cx="1440" cy="1135"/>
            </a:xfrm>
            <a:prstGeom prst="rect">
              <a:avLst/>
            </a:prstGeom>
            <a:noFill/>
            <a:ln w="9525">
              <a:noFill/>
              <a:miter lim="800000"/>
              <a:headEnd/>
              <a:tailEnd/>
            </a:ln>
          </p:spPr>
          <p:txBody>
            <a:bodyPr>
              <a:spAutoFit/>
            </a:bodyPr>
            <a:lstStyle/>
            <a:p>
              <a:pPr>
                <a:spcBef>
                  <a:spcPct val="50000"/>
                </a:spcBef>
              </a:pPr>
              <a:r>
                <a:rPr lang="en-US" sz="2800">
                  <a:solidFill>
                    <a:srgbClr val="FF0000"/>
                  </a:solidFill>
                  <a:latin typeface=".VnTime" pitchFamily="34" charset="0"/>
                </a:rPr>
                <a:t>Nãi gi¶m nãi tr¸nh vµ t¸c dông cña nãi gi¶m nãi tr¸nh</a:t>
              </a:r>
            </a:p>
          </p:txBody>
        </p:sp>
        <p:sp>
          <p:nvSpPr>
            <p:cNvPr id="29711" name="Line 24"/>
            <p:cNvSpPr>
              <a:spLocks noChangeShapeType="1"/>
            </p:cNvSpPr>
            <p:nvPr/>
          </p:nvSpPr>
          <p:spPr bwMode="auto">
            <a:xfrm flipH="1">
              <a:off x="864" y="1344"/>
              <a:ext cx="1920" cy="1008"/>
            </a:xfrm>
            <a:prstGeom prst="line">
              <a:avLst/>
            </a:prstGeom>
            <a:noFill/>
            <a:ln w="9525">
              <a:solidFill>
                <a:schemeClr val="tx1"/>
              </a:solidFill>
              <a:round/>
              <a:headEnd/>
              <a:tailEnd type="triangle" w="med" len="med"/>
            </a:ln>
          </p:spPr>
          <p:txBody>
            <a:bodyPr/>
            <a:lstStyle/>
            <a:p>
              <a:endParaRPr lang="en-US"/>
            </a:p>
          </p:txBody>
        </p:sp>
      </p:grpSp>
      <p:sp>
        <p:nvSpPr>
          <p:cNvPr id="92185" name="Line 25"/>
          <p:cNvSpPr>
            <a:spLocks noChangeShapeType="1"/>
          </p:cNvSpPr>
          <p:nvPr/>
        </p:nvSpPr>
        <p:spPr bwMode="auto">
          <a:xfrm>
            <a:off x="4419600" y="2209800"/>
            <a:ext cx="4763" cy="1447800"/>
          </a:xfrm>
          <a:prstGeom prst="line">
            <a:avLst/>
          </a:prstGeom>
          <a:noFill/>
          <a:ln w="9525">
            <a:solidFill>
              <a:schemeClr val="tx1"/>
            </a:solidFill>
            <a:round/>
            <a:headEnd/>
            <a:tailEnd type="triangle" w="med" len="med"/>
          </a:ln>
        </p:spPr>
        <p:txBody>
          <a:bodyPr/>
          <a:lstStyle/>
          <a:p>
            <a:endParaRPr lang="en-US"/>
          </a:p>
        </p:txBody>
      </p:sp>
      <p:sp>
        <p:nvSpPr>
          <p:cNvPr id="92186" name="Line 26"/>
          <p:cNvSpPr>
            <a:spLocks noChangeShapeType="1"/>
          </p:cNvSpPr>
          <p:nvPr/>
        </p:nvSpPr>
        <p:spPr bwMode="auto">
          <a:xfrm>
            <a:off x="4419600" y="2133600"/>
            <a:ext cx="2971800" cy="1524000"/>
          </a:xfrm>
          <a:prstGeom prst="line">
            <a:avLst/>
          </a:prstGeom>
          <a:noFill/>
          <a:ln w="9525">
            <a:solidFill>
              <a:schemeClr val="tx1"/>
            </a:solidFill>
            <a:round/>
            <a:headEnd/>
            <a:tailEnd type="triangle" w="med" len="med"/>
          </a:ln>
        </p:spPr>
        <p:txBody>
          <a:bodyPr/>
          <a:lstStyle/>
          <a:p>
            <a:endParaRPr lang="en-US"/>
          </a:p>
        </p:txBody>
      </p:sp>
      <p:sp>
        <p:nvSpPr>
          <p:cNvPr id="3" name="Rectangle 17"/>
          <p:cNvSpPr>
            <a:spLocks noChangeArrowheads="1"/>
          </p:cNvSpPr>
          <p:nvPr/>
        </p:nvSpPr>
        <p:spPr bwMode="auto">
          <a:xfrm>
            <a:off x="2590800" y="1219200"/>
            <a:ext cx="3581400" cy="914400"/>
          </a:xfrm>
          <a:prstGeom prst="rect">
            <a:avLst/>
          </a:prstGeom>
          <a:solidFill>
            <a:schemeClr val="accent1"/>
          </a:solidFill>
          <a:ln w="9525">
            <a:solidFill>
              <a:schemeClr val="tx1"/>
            </a:solidFill>
            <a:miter lim="800000"/>
            <a:headEnd/>
            <a:tailEnd/>
          </a:ln>
        </p:spPr>
        <p:txBody>
          <a:bodyPr wrap="none" anchor="ctr"/>
          <a:lstStyle/>
          <a:p>
            <a:pPr algn="ctr"/>
            <a:r>
              <a:rPr lang="en-US" sz="2800">
                <a:solidFill>
                  <a:srgbClr val="FF0000"/>
                </a:solidFill>
                <a:latin typeface=".VnArabia" pitchFamily="34" charset="0"/>
              </a:rPr>
              <a:t>Nãi gi¶m nãi tr¸nh</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6" presetClass="entr" presetSubtype="0" fill="hold" grpId="0" nodeType="afterEffect">
                                  <p:stCondLst>
                                    <p:cond delay="0"/>
                                  </p:stCondLst>
                                  <p:iterate type="lt">
                                    <p:tmPct val="10000"/>
                                  </p:iterate>
                                  <p:childTnLst>
                                    <p:set>
                                      <p:cBhvr>
                                        <p:cTn id="6" dur="1" fill="hold">
                                          <p:stCondLst>
                                            <p:cond delay="0"/>
                                          </p:stCondLst>
                                        </p:cTn>
                                        <p:tgtEl>
                                          <p:spTgt spid="92162"/>
                                        </p:tgtEl>
                                        <p:attrNameLst>
                                          <p:attrName>style.visibility</p:attrName>
                                        </p:attrNameLst>
                                      </p:cBhvr>
                                      <p:to>
                                        <p:strVal val="visible"/>
                                      </p:to>
                                    </p:set>
                                    <p:anim by="(-#ppt_w*2)" calcmode="lin" valueType="num">
                                      <p:cBhvr rctx="PPT">
                                        <p:cTn id="7" dur="500" autoRev="1" fill="hold">
                                          <p:stCondLst>
                                            <p:cond delay="0"/>
                                          </p:stCondLst>
                                        </p:cTn>
                                        <p:tgtEl>
                                          <p:spTgt spid="92162"/>
                                        </p:tgtEl>
                                        <p:attrNameLst>
                                          <p:attrName>ppt_w</p:attrName>
                                        </p:attrNameLst>
                                      </p:cBhvr>
                                    </p:anim>
                                    <p:anim by="(#ppt_w*0.50)" calcmode="lin" valueType="num">
                                      <p:cBhvr>
                                        <p:cTn id="8" dur="500" decel="50000" autoRev="1" fill="hold">
                                          <p:stCondLst>
                                            <p:cond delay="0"/>
                                          </p:stCondLst>
                                        </p:cTn>
                                        <p:tgtEl>
                                          <p:spTgt spid="92162"/>
                                        </p:tgtEl>
                                        <p:attrNameLst>
                                          <p:attrName>ppt_x</p:attrName>
                                        </p:attrNameLst>
                                      </p:cBhvr>
                                    </p:anim>
                                    <p:anim from="(-#ppt_h/2)" to="(#ppt_y)" calcmode="lin" valueType="num">
                                      <p:cBhvr>
                                        <p:cTn id="9" dur="1000" fill="hold">
                                          <p:stCondLst>
                                            <p:cond delay="0"/>
                                          </p:stCondLst>
                                        </p:cTn>
                                        <p:tgtEl>
                                          <p:spTgt spid="92162"/>
                                        </p:tgtEl>
                                        <p:attrNameLst>
                                          <p:attrName>ppt_y</p:attrName>
                                        </p:attrNameLst>
                                      </p:cBhvr>
                                    </p:anim>
                                    <p:animRot by="21600000">
                                      <p:cBhvr>
                                        <p:cTn id="10" dur="1000" fill="hold">
                                          <p:stCondLst>
                                            <p:cond delay="0"/>
                                          </p:stCondLst>
                                        </p:cTn>
                                        <p:tgtEl>
                                          <p:spTgt spid="92162"/>
                                        </p:tgtEl>
                                        <p:attrNameLst>
                                          <p:attrName>r</p:attrName>
                                        </p:attrNameLst>
                                      </p:cBhvr>
                                    </p:animRot>
                                  </p:child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16" fill="hold" grpId="0" nodeType="clickEffect">
                                  <p:stCondLst>
                                    <p:cond delay="0"/>
                                  </p:stCondLst>
                                  <p:childTnLst>
                                    <p:set>
                                      <p:cBhvr>
                                        <p:cTn id="14" dur="1" fill="hold">
                                          <p:stCondLst>
                                            <p:cond delay="0"/>
                                          </p:stCondLst>
                                        </p:cTn>
                                        <p:tgtEl>
                                          <p:spTgt spid="92177"/>
                                        </p:tgtEl>
                                        <p:attrNameLst>
                                          <p:attrName>style.visibility</p:attrName>
                                        </p:attrNameLst>
                                      </p:cBhvr>
                                      <p:to>
                                        <p:strVal val="visible"/>
                                      </p:to>
                                    </p:set>
                                    <p:animEffect transition="in" filter="box(in)">
                                      <p:cBhvr>
                                        <p:cTn id="15" dur="500"/>
                                        <p:tgtEl>
                                          <p:spTgt spid="92177"/>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5" presetClass="entr" presetSubtype="10" fill="hold" grpId="0" nodeType="clickEffect">
                                  <p:stCondLst>
                                    <p:cond delay="0"/>
                                  </p:stCondLst>
                                  <p:childTnLst>
                                    <p:set>
                                      <p:cBhvr>
                                        <p:cTn id="19" dur="1" fill="hold">
                                          <p:stCondLst>
                                            <p:cond delay="0"/>
                                          </p:stCondLst>
                                        </p:cTn>
                                        <p:tgtEl>
                                          <p:spTgt spid="92179"/>
                                        </p:tgtEl>
                                        <p:attrNameLst>
                                          <p:attrName>style.visibility</p:attrName>
                                        </p:attrNameLst>
                                      </p:cBhvr>
                                      <p:to>
                                        <p:strVal val="visible"/>
                                      </p:to>
                                    </p:set>
                                    <p:animEffect transition="in" filter="checkerboard(across)">
                                      <p:cBhvr>
                                        <p:cTn id="20" dur="500"/>
                                        <p:tgtEl>
                                          <p:spTgt spid="92179"/>
                                        </p:tgtEl>
                                      </p:cBhvr>
                                    </p:animEffect>
                                  </p:childTnLst>
                                </p:cTn>
                              </p:par>
                              <p:par>
                                <p:cTn id="21" presetID="5" presetClass="entr" presetSubtype="10" fill="hold" nodeType="with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checkerboard(across)">
                                      <p:cBhvr>
                                        <p:cTn id="23" dur="500"/>
                                        <p:tgtEl>
                                          <p:spTgt spid="2"/>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 presetClass="entr" presetSubtype="10" fill="hold" grpId="0" nodeType="clickEffect">
                                  <p:stCondLst>
                                    <p:cond delay="0"/>
                                  </p:stCondLst>
                                  <p:childTnLst>
                                    <p:set>
                                      <p:cBhvr>
                                        <p:cTn id="27" dur="1" fill="hold">
                                          <p:stCondLst>
                                            <p:cond delay="0"/>
                                          </p:stCondLst>
                                        </p:cTn>
                                        <p:tgtEl>
                                          <p:spTgt spid="92181"/>
                                        </p:tgtEl>
                                        <p:attrNameLst>
                                          <p:attrName>style.visibility</p:attrName>
                                        </p:attrNameLst>
                                      </p:cBhvr>
                                      <p:to>
                                        <p:strVal val="visible"/>
                                      </p:to>
                                    </p:set>
                                    <p:animEffect transition="in" filter="checkerboard(across)">
                                      <p:cBhvr>
                                        <p:cTn id="28" dur="500"/>
                                        <p:tgtEl>
                                          <p:spTgt spid="92181"/>
                                        </p:tgtEl>
                                      </p:cBhvr>
                                    </p:animEffect>
                                  </p:childTnLst>
                                </p:cTn>
                              </p:par>
                              <p:par>
                                <p:cTn id="29" presetID="5" presetClass="entr" presetSubtype="10" fill="hold" grpId="0" nodeType="withEffect">
                                  <p:stCondLst>
                                    <p:cond delay="0"/>
                                  </p:stCondLst>
                                  <p:childTnLst>
                                    <p:set>
                                      <p:cBhvr>
                                        <p:cTn id="30" dur="1" fill="hold">
                                          <p:stCondLst>
                                            <p:cond delay="0"/>
                                          </p:stCondLst>
                                        </p:cTn>
                                        <p:tgtEl>
                                          <p:spTgt spid="92185"/>
                                        </p:tgtEl>
                                        <p:attrNameLst>
                                          <p:attrName>style.visibility</p:attrName>
                                        </p:attrNameLst>
                                      </p:cBhvr>
                                      <p:to>
                                        <p:strVal val="visible"/>
                                      </p:to>
                                    </p:set>
                                    <p:animEffect transition="in" filter="checkerboard(across)">
                                      <p:cBhvr>
                                        <p:cTn id="31" dur="500"/>
                                        <p:tgtEl>
                                          <p:spTgt spid="92185"/>
                                        </p:tgtEl>
                                      </p:cBhvr>
                                    </p:animEffect>
                                  </p:childTnLst>
                                </p:cTn>
                              </p:par>
                              <p:par>
                                <p:cTn id="32" presetID="5" presetClass="entr" presetSubtype="10" fill="hold" grpId="0" nodeType="withEffect">
                                  <p:stCondLst>
                                    <p:cond delay="0"/>
                                  </p:stCondLst>
                                  <p:childTnLst>
                                    <p:set>
                                      <p:cBhvr>
                                        <p:cTn id="33" dur="1" fill="hold">
                                          <p:stCondLst>
                                            <p:cond delay="0"/>
                                          </p:stCondLst>
                                        </p:cTn>
                                        <p:tgtEl>
                                          <p:spTgt spid="92180"/>
                                        </p:tgtEl>
                                        <p:attrNameLst>
                                          <p:attrName>style.visibility</p:attrName>
                                        </p:attrNameLst>
                                      </p:cBhvr>
                                      <p:to>
                                        <p:strVal val="visible"/>
                                      </p:to>
                                    </p:set>
                                    <p:animEffect transition="in" filter="checkerboard(across)">
                                      <p:cBhvr>
                                        <p:cTn id="34" dur="500"/>
                                        <p:tgtEl>
                                          <p:spTgt spid="92180"/>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5" presetClass="entr" presetSubtype="10" fill="hold" grpId="0" nodeType="clickEffect">
                                  <p:stCondLst>
                                    <p:cond delay="0"/>
                                  </p:stCondLst>
                                  <p:childTnLst>
                                    <p:set>
                                      <p:cBhvr>
                                        <p:cTn id="38" dur="1" fill="hold">
                                          <p:stCondLst>
                                            <p:cond delay="0"/>
                                          </p:stCondLst>
                                        </p:cTn>
                                        <p:tgtEl>
                                          <p:spTgt spid="92183"/>
                                        </p:tgtEl>
                                        <p:attrNameLst>
                                          <p:attrName>style.visibility</p:attrName>
                                        </p:attrNameLst>
                                      </p:cBhvr>
                                      <p:to>
                                        <p:strVal val="visible"/>
                                      </p:to>
                                    </p:set>
                                    <p:animEffect transition="in" filter="checkerboard(across)">
                                      <p:cBhvr>
                                        <p:cTn id="39" dur="500"/>
                                        <p:tgtEl>
                                          <p:spTgt spid="92183"/>
                                        </p:tgtEl>
                                      </p:cBhvr>
                                    </p:animEffect>
                                  </p:childTnLst>
                                </p:cTn>
                              </p:par>
                              <p:par>
                                <p:cTn id="40" presetID="5" presetClass="entr" presetSubtype="10" fill="hold" grpId="0" nodeType="withEffect">
                                  <p:stCondLst>
                                    <p:cond delay="0"/>
                                  </p:stCondLst>
                                  <p:childTnLst>
                                    <p:set>
                                      <p:cBhvr>
                                        <p:cTn id="41" dur="1" fill="hold">
                                          <p:stCondLst>
                                            <p:cond delay="0"/>
                                          </p:stCondLst>
                                        </p:cTn>
                                        <p:tgtEl>
                                          <p:spTgt spid="92182"/>
                                        </p:tgtEl>
                                        <p:attrNameLst>
                                          <p:attrName>style.visibility</p:attrName>
                                        </p:attrNameLst>
                                      </p:cBhvr>
                                      <p:to>
                                        <p:strVal val="visible"/>
                                      </p:to>
                                    </p:set>
                                    <p:animEffect transition="in" filter="checkerboard(across)">
                                      <p:cBhvr>
                                        <p:cTn id="42" dur="500"/>
                                        <p:tgtEl>
                                          <p:spTgt spid="92182"/>
                                        </p:tgtEl>
                                      </p:cBhvr>
                                    </p:animEffect>
                                  </p:childTnLst>
                                </p:cTn>
                              </p:par>
                              <p:par>
                                <p:cTn id="43" presetID="5" presetClass="entr" presetSubtype="10" fill="hold" grpId="0" nodeType="withEffect">
                                  <p:stCondLst>
                                    <p:cond delay="0"/>
                                  </p:stCondLst>
                                  <p:childTnLst>
                                    <p:set>
                                      <p:cBhvr>
                                        <p:cTn id="44" dur="1" fill="hold">
                                          <p:stCondLst>
                                            <p:cond delay="0"/>
                                          </p:stCondLst>
                                        </p:cTn>
                                        <p:tgtEl>
                                          <p:spTgt spid="92186"/>
                                        </p:tgtEl>
                                        <p:attrNameLst>
                                          <p:attrName>style.visibility</p:attrName>
                                        </p:attrNameLst>
                                      </p:cBhvr>
                                      <p:to>
                                        <p:strVal val="visible"/>
                                      </p:to>
                                    </p:set>
                                    <p:animEffect transition="in" filter="checkerboard(across)">
                                      <p:cBhvr>
                                        <p:cTn id="45" dur="500"/>
                                        <p:tgtEl>
                                          <p:spTgt spid="92186"/>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4" presetClass="entr" presetSubtype="16" fill="hold" grpId="0" nodeType="clickEffect">
                                  <p:stCondLst>
                                    <p:cond delay="0"/>
                                  </p:stCondLst>
                                  <p:childTnLst>
                                    <p:set>
                                      <p:cBhvr>
                                        <p:cTn id="49" dur="1" fill="hold">
                                          <p:stCondLst>
                                            <p:cond delay="0"/>
                                          </p:stCondLst>
                                        </p:cTn>
                                        <p:tgtEl>
                                          <p:spTgt spid="3"/>
                                        </p:tgtEl>
                                        <p:attrNameLst>
                                          <p:attrName>style.visibility</p:attrName>
                                        </p:attrNameLst>
                                      </p:cBhvr>
                                      <p:to>
                                        <p:strVal val="visible"/>
                                      </p:to>
                                    </p:set>
                                    <p:animEffect transition="in" filter="box(in)">
                                      <p:cBhvr>
                                        <p:cTn id="5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3" grpId="0" animBg="1"/>
      <p:bldP spid="92181" grpId="0" animBg="1"/>
      <p:bldP spid="92179" grpId="0" animBg="1"/>
      <p:bldP spid="92162" grpId="0"/>
      <p:bldP spid="92177" grpId="0" animBg="1"/>
      <p:bldP spid="92180" grpId="0"/>
      <p:bldP spid="92182" grpId="0"/>
      <p:bldP spid="92185" grpId="0" animBg="1"/>
      <p:bldP spid="92186" grpId="0" animBg="1"/>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ChangeArrowheads="1"/>
          </p:cNvSpPr>
          <p:nvPr/>
        </p:nvSpPr>
        <p:spPr bwMode="auto">
          <a:xfrm>
            <a:off x="0" y="0"/>
            <a:ext cx="9144000" cy="990600"/>
          </a:xfrm>
          <a:prstGeom prst="rect">
            <a:avLst/>
          </a:prstGeom>
          <a:gradFill rotWithShape="0">
            <a:gsLst>
              <a:gs pos="0">
                <a:srgbClr val="FF4F53">
                  <a:alpha val="64999"/>
                </a:srgbClr>
              </a:gs>
              <a:gs pos="50000">
                <a:srgbClr val="FF4F53">
                  <a:gamma/>
                  <a:tint val="9412"/>
                  <a:invGamma/>
                </a:srgbClr>
              </a:gs>
              <a:gs pos="100000">
                <a:srgbClr val="FF4F53">
                  <a:alpha val="64999"/>
                </a:srgbClr>
              </a:gs>
            </a:gsLst>
            <a:lin ang="5400000" scaled="1"/>
          </a:gradFill>
          <a:ln w="57150" cmpd="thinThick">
            <a:pattFill prst="pct90">
              <a:fgClr>
                <a:srgbClr val="993300"/>
              </a:fgClr>
              <a:bgClr>
                <a:srgbClr val="FFFFFF"/>
              </a:bgClr>
            </a:pattFill>
            <a:miter lim="800000"/>
            <a:headEnd/>
            <a:tailEnd/>
          </a:ln>
          <a:effectLst/>
        </p:spPr>
        <p:txBody>
          <a:bodyPr wrap="none" anchor="ctr"/>
          <a:lstStyle/>
          <a:p>
            <a:pPr algn="ctr" eaLnBrk="0" fontAlgn="auto" hangingPunct="0">
              <a:spcBef>
                <a:spcPts val="0"/>
              </a:spcBef>
              <a:spcAft>
                <a:spcPts val="0"/>
              </a:spcAft>
              <a:defRPr/>
            </a:pPr>
            <a:r>
              <a:rPr lang="en-US" sz="2800" b="1">
                <a:solidFill>
                  <a:srgbClr val="000099"/>
                </a:solidFill>
                <a:latin typeface=".VnTimeH" pitchFamily="34" charset="0"/>
                <a:cs typeface="+mn-cs"/>
              </a:rPr>
              <a:t> </a:t>
            </a:r>
          </a:p>
        </p:txBody>
      </p:sp>
      <p:sp>
        <p:nvSpPr>
          <p:cNvPr id="30724" name="TextBox 17"/>
          <p:cNvSpPr txBox="1">
            <a:spLocks noChangeArrowheads="1"/>
          </p:cNvSpPr>
          <p:nvPr/>
        </p:nvSpPr>
        <p:spPr bwMode="auto">
          <a:xfrm>
            <a:off x="6248400" y="1981200"/>
            <a:ext cx="184150" cy="369888"/>
          </a:xfrm>
          <a:prstGeom prst="rect">
            <a:avLst/>
          </a:prstGeom>
          <a:noFill/>
          <a:ln w="9525">
            <a:noFill/>
            <a:miter lim="800000"/>
            <a:headEnd/>
            <a:tailEnd/>
          </a:ln>
        </p:spPr>
        <p:txBody>
          <a:bodyPr wrap="none">
            <a:spAutoFit/>
          </a:bodyPr>
          <a:lstStyle/>
          <a:p>
            <a:endParaRPr lang="vi-VN">
              <a:latin typeface="Calibri" pitchFamily="34" charset="0"/>
            </a:endParaRPr>
          </a:p>
        </p:txBody>
      </p:sp>
      <p:sp>
        <p:nvSpPr>
          <p:cNvPr id="15" name="Rounded Rectangle 14"/>
          <p:cNvSpPr/>
          <p:nvPr/>
        </p:nvSpPr>
        <p:spPr>
          <a:xfrm>
            <a:off x="1143000" y="1143000"/>
            <a:ext cx="7162800" cy="4495800"/>
          </a:xfrm>
          <a:prstGeom prst="roundRect">
            <a:avLst/>
          </a:prstGeom>
        </p:spPr>
        <p:style>
          <a:lnRef idx="3">
            <a:schemeClr val="lt1"/>
          </a:lnRef>
          <a:fillRef idx="1">
            <a:schemeClr val="accent2"/>
          </a:fillRef>
          <a:effectRef idx="1">
            <a:schemeClr val="accent2"/>
          </a:effectRef>
          <a:fontRef idx="minor">
            <a:schemeClr val="lt1"/>
          </a:fontRef>
        </p:style>
        <p:txBody>
          <a:bodyPr anchor="ctr"/>
          <a:lstStyle/>
          <a:p>
            <a:pPr algn="ctr">
              <a:defRPr/>
            </a:pPr>
            <a:r>
              <a:rPr lang="en-US" sz="3200" b="1" i="1">
                <a:solidFill>
                  <a:schemeClr val="tx1"/>
                </a:solidFill>
                <a:latin typeface="Times New Roman" pitchFamily="18" charset="0"/>
              </a:rPr>
              <a:t>HƯỚNG DẪN VỀ NHÀ</a:t>
            </a:r>
          </a:p>
          <a:p>
            <a:pPr>
              <a:defRPr/>
            </a:pPr>
            <a:r>
              <a:rPr lang="en-US" sz="3200" b="1" i="1">
                <a:solidFill>
                  <a:srgbClr val="FFCC00"/>
                </a:solidFill>
                <a:latin typeface="Times New Roman" pitchFamily="18" charset="0"/>
              </a:rPr>
              <a:t>-</a:t>
            </a:r>
            <a:r>
              <a:rPr lang="en-US" sz="2800" b="1" i="1">
                <a:solidFill>
                  <a:srgbClr val="FFFF00"/>
                </a:solidFill>
                <a:latin typeface="Times New Roman" pitchFamily="18" charset="0"/>
              </a:rPr>
              <a:t>Viết một đoạn hội thoại có sử dụng nói giảm, nói tránh.</a:t>
            </a:r>
            <a:r>
              <a:rPr lang="en-US" sz="2800" b="1">
                <a:solidFill>
                  <a:srgbClr val="FFFF00"/>
                </a:solidFill>
                <a:latin typeface="Times New Roman" pitchFamily="18" charset="0"/>
              </a:rPr>
              <a:t>    </a:t>
            </a:r>
          </a:p>
          <a:p>
            <a:pPr>
              <a:defRPr/>
            </a:pPr>
            <a:r>
              <a:rPr lang="en-US" sz="2800" b="1" i="1">
                <a:solidFill>
                  <a:srgbClr val="FFFF00"/>
                </a:solidFill>
                <a:latin typeface="Times New Roman" pitchFamily="18" charset="0"/>
              </a:rPr>
              <a:t>- Sưu tầm một số câu ca dao và thơ văn có sử dụng nói giảm, nói tránh.</a:t>
            </a:r>
          </a:p>
          <a:p>
            <a:pPr>
              <a:defRPr/>
            </a:pPr>
            <a:r>
              <a:rPr lang="en-US" sz="2800" b="1" i="1">
                <a:solidFill>
                  <a:srgbClr val="FFFF00"/>
                </a:solidFill>
                <a:latin typeface="Times New Roman" pitchFamily="18" charset="0"/>
              </a:rPr>
              <a:t>- Học thuộc bài.</a:t>
            </a:r>
          </a:p>
          <a:p>
            <a:pPr>
              <a:buFontTx/>
              <a:buChar char="-"/>
              <a:defRPr/>
            </a:pPr>
            <a:r>
              <a:rPr lang="en-US" sz="2800" b="1" i="1">
                <a:solidFill>
                  <a:srgbClr val="FFFF00"/>
                </a:solidFill>
                <a:latin typeface="Times New Roman" pitchFamily="18" charset="0"/>
              </a:rPr>
              <a:t>Chuẩn bị : </a:t>
            </a:r>
            <a:r>
              <a:rPr lang="en-US" sz="2800" b="1" i="1" smtClean="0">
                <a:solidFill>
                  <a:srgbClr val="FFFF00"/>
                </a:solidFill>
                <a:latin typeface="Times New Roman" pitchFamily="18" charset="0"/>
              </a:rPr>
              <a:t>Câu ghép</a:t>
            </a:r>
            <a:endParaRPr lang="en-US" sz="2800" b="1" i="1">
              <a:solidFill>
                <a:srgbClr val="FFFF00"/>
              </a:solidFill>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circle(in)">
                                      <p:cBhvr>
                                        <p:cTn id="7"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00000" r="-100000"/>
          </a:stretch>
        </a:blipFill>
        <a:effectLst/>
      </p:bgPr>
    </p:bg>
    <p:spTree>
      <p:nvGrpSpPr>
        <p:cNvPr id="1" name=""/>
        <p:cNvGrpSpPr/>
        <p:nvPr/>
      </p:nvGrpSpPr>
      <p:grpSpPr>
        <a:xfrm>
          <a:off x="0" y="0"/>
          <a:ext cx="0" cy="0"/>
          <a:chOff x="0" y="0"/>
          <a:chExt cx="0" cy="0"/>
        </a:xfrm>
      </p:grpSpPr>
      <p:sp>
        <p:nvSpPr>
          <p:cNvPr id="109572" name="WordArt 4"/>
          <p:cNvSpPr>
            <a:spLocks noChangeArrowheads="1" noChangeShapeType="1" noTextEdit="1"/>
          </p:cNvSpPr>
          <p:nvPr/>
        </p:nvSpPr>
        <p:spPr bwMode="auto">
          <a:xfrm>
            <a:off x="304800" y="762000"/>
            <a:ext cx="8686800" cy="4114800"/>
          </a:xfrm>
          <a:prstGeom prst="rect">
            <a:avLst/>
          </a:prstGeom>
        </p:spPr>
        <p:txBody>
          <a:bodyPr wrap="none" fromWordArt="1">
            <a:prstTxWarp prst="textWave2">
              <a:avLst>
                <a:gd name="adj1" fmla="val 13005"/>
                <a:gd name="adj2" fmla="val 565"/>
              </a:avLst>
            </a:prstTxWarp>
          </a:bodyPr>
          <a:lstStyle/>
          <a:p>
            <a:pPr algn="ctr"/>
            <a:r>
              <a:rPr lang="vi-VN" b="1" kern="10">
                <a:ln w="9525">
                  <a:solidFill>
                    <a:srgbClr val="FF0000"/>
                  </a:solidFill>
                  <a:round/>
                  <a:headEnd/>
                  <a:tailEnd/>
                </a:ln>
                <a:solidFill>
                  <a:srgbClr val="FFFF00"/>
                </a:solidFill>
                <a:effectLst>
                  <a:outerShdw dist="45791" dir="2021404" algn="ctr" rotWithShape="0">
                    <a:srgbClr val="B2B2B2">
                      <a:alpha val="79999"/>
                    </a:srgbClr>
                  </a:outerShdw>
                </a:effectLst>
                <a:latin typeface="Times New Roman"/>
                <a:cs typeface="Times New Roman"/>
              </a:rPr>
              <a:t>Xin chân thành cảm ơn quý thầy cô và các em học sinh.</a:t>
            </a:r>
            <a:endParaRPr lang="en-US" b="1" kern="10">
              <a:ln w="9525">
                <a:solidFill>
                  <a:srgbClr val="FF0000"/>
                </a:solidFill>
                <a:round/>
                <a:headEnd/>
                <a:tailEnd/>
              </a:ln>
              <a:solidFill>
                <a:srgbClr val="FFFF00"/>
              </a:solidFill>
              <a:effectLst>
                <a:outerShdw dist="45791" dir="2021404" algn="ctr" rotWithShape="0">
                  <a:srgbClr val="B2B2B2">
                    <a:alpha val="79999"/>
                  </a:srgbClr>
                </a:outerShdw>
              </a:effectLst>
              <a:latin typeface="Times New Roman"/>
              <a:cs typeface="Times New Roman"/>
            </a:endParaRPr>
          </a:p>
        </p:txBody>
      </p:sp>
    </p:spTree>
  </p:cSld>
  <p:clrMapOvr>
    <a:masterClrMapping/>
  </p:clrMapOvr>
  <p:transition>
    <p:randomBar/>
    <p:sndAc>
      <p:stSnd>
        <p:snd r:embed="rId2" name="applause.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109572"/>
                                        </p:tgtEl>
                                        <p:attrNameLst>
                                          <p:attrName>style.visibility</p:attrName>
                                        </p:attrNameLst>
                                      </p:cBhvr>
                                      <p:to>
                                        <p:strVal val="visible"/>
                                      </p:to>
                                    </p:set>
                                    <p:anim calcmode="lin" valueType="num">
                                      <p:cBhvr>
                                        <p:cTn id="7" dur="3000" fill="hold"/>
                                        <p:tgtEl>
                                          <p:spTgt spid="109572"/>
                                        </p:tgtEl>
                                        <p:attrNameLst>
                                          <p:attrName>ppt_x</p:attrName>
                                        </p:attrNameLst>
                                      </p:cBhvr>
                                      <p:tavLst>
                                        <p:tav tm="0">
                                          <p:val>
                                            <p:strVal val="#ppt_x-.2"/>
                                          </p:val>
                                        </p:tav>
                                        <p:tav tm="100000">
                                          <p:val>
                                            <p:strVal val="#ppt_x"/>
                                          </p:val>
                                        </p:tav>
                                      </p:tavLst>
                                    </p:anim>
                                    <p:anim calcmode="lin" valueType="num">
                                      <p:cBhvr>
                                        <p:cTn id="8" dur="3000" fill="hold"/>
                                        <p:tgtEl>
                                          <p:spTgt spid="109572"/>
                                        </p:tgtEl>
                                        <p:attrNameLst>
                                          <p:attrName>ppt_y</p:attrName>
                                        </p:attrNameLst>
                                      </p:cBhvr>
                                      <p:tavLst>
                                        <p:tav tm="0">
                                          <p:val>
                                            <p:strVal val="#ppt_y"/>
                                          </p:val>
                                        </p:tav>
                                        <p:tav tm="100000">
                                          <p:val>
                                            <p:strVal val="#ppt_y"/>
                                          </p:val>
                                        </p:tav>
                                      </p:tavLst>
                                    </p:anim>
                                    <p:animEffect transition="in" filter="wipe(right)" prLst="gradientSize: 0.1">
                                      <p:cBhvr>
                                        <p:cTn id="9" dur="3000"/>
                                        <p:tgtEl>
                                          <p:spTgt spid="1095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7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ChangeArrowheads="1"/>
          </p:cNvSpPr>
          <p:nvPr/>
        </p:nvSpPr>
        <p:spPr bwMode="auto">
          <a:xfrm>
            <a:off x="0" y="0"/>
            <a:ext cx="9144000" cy="6858000"/>
          </a:xfrm>
          <a:prstGeom prst="rect">
            <a:avLst/>
          </a:prstGeom>
          <a:noFill/>
          <a:ln w="9525">
            <a:solidFill>
              <a:srgbClr val="002060"/>
            </a:solidFill>
            <a:miter lim="800000"/>
            <a:headEnd/>
            <a:tailEnd/>
          </a:ln>
        </p:spPr>
        <p:txBody>
          <a:bodyPr wrap="none" anchor="ctr"/>
          <a:lstStyle/>
          <a:p>
            <a:r>
              <a:rPr lang="en-US" altLang="vi-VN" sz="2000">
                <a:solidFill>
                  <a:schemeClr val="bg1"/>
                </a:solidFill>
                <a:latin typeface="Times New Roman" pitchFamily="18" charset="0"/>
                <a:cs typeface="Times New Roman" pitchFamily="18" charset="0"/>
              </a:rPr>
              <a:t>  </a:t>
            </a:r>
            <a:endParaRPr lang="vi-VN" altLang="vi-VN" sz="2000">
              <a:solidFill>
                <a:schemeClr val="bg1"/>
              </a:solidFill>
              <a:latin typeface="Times New Roman" pitchFamily="18" charset="0"/>
              <a:cs typeface="Times New Roman" pitchFamily="18" charset="0"/>
            </a:endParaRPr>
          </a:p>
        </p:txBody>
      </p:sp>
      <p:sp>
        <p:nvSpPr>
          <p:cNvPr id="14338" name="Rectangle 6"/>
          <p:cNvSpPr>
            <a:spLocks noChangeArrowheads="1"/>
          </p:cNvSpPr>
          <p:nvPr/>
        </p:nvSpPr>
        <p:spPr bwMode="auto">
          <a:xfrm>
            <a:off x="-19050" y="0"/>
            <a:ext cx="9163050" cy="6815138"/>
          </a:xfrm>
          <a:prstGeom prst="rect">
            <a:avLst/>
          </a:prstGeom>
          <a:noFill/>
          <a:ln w="57150" cmpd="thickThin">
            <a:pattFill prst="pct90">
              <a:fgClr>
                <a:srgbClr val="862D00"/>
              </a:fgClr>
              <a:bgClr>
                <a:srgbClr val="FFFFFF"/>
              </a:bgClr>
            </a:pattFill>
            <a:miter lim="800000"/>
            <a:headEnd/>
            <a:tailEnd/>
          </a:ln>
        </p:spPr>
        <p:txBody>
          <a:bodyPr wrap="none" anchor="ctr"/>
          <a:lstStyle/>
          <a:p>
            <a:endParaRPr lang="vi-VN" altLang="vi-VN"/>
          </a:p>
        </p:txBody>
      </p:sp>
      <p:pic>
        <p:nvPicPr>
          <p:cNvPr id="14339" name="Picture 8" descr="226"/>
          <p:cNvPicPr>
            <a:picLocks noChangeAspect="1" noChangeArrowheads="1"/>
          </p:cNvPicPr>
          <p:nvPr/>
        </p:nvPicPr>
        <p:blipFill>
          <a:blip r:embed="rId2"/>
          <a:srcRect/>
          <a:stretch>
            <a:fillRect/>
          </a:stretch>
        </p:blipFill>
        <p:spPr bwMode="auto">
          <a:xfrm>
            <a:off x="8048625" y="177800"/>
            <a:ext cx="481013" cy="723900"/>
          </a:xfrm>
          <a:prstGeom prst="rect">
            <a:avLst/>
          </a:prstGeom>
          <a:noFill/>
          <a:ln w="9525">
            <a:noFill/>
            <a:miter lim="800000"/>
            <a:headEnd/>
            <a:tailEnd/>
          </a:ln>
        </p:spPr>
      </p:pic>
      <p:pic>
        <p:nvPicPr>
          <p:cNvPr id="14340" name="Picture 9" descr="212"/>
          <p:cNvPicPr>
            <a:picLocks noChangeAspect="1" noChangeArrowheads="1"/>
          </p:cNvPicPr>
          <p:nvPr/>
        </p:nvPicPr>
        <p:blipFill>
          <a:blip r:embed="rId3"/>
          <a:srcRect/>
          <a:stretch>
            <a:fillRect/>
          </a:stretch>
        </p:blipFill>
        <p:spPr bwMode="auto">
          <a:xfrm>
            <a:off x="8251825" y="339725"/>
            <a:ext cx="914400" cy="622300"/>
          </a:xfrm>
          <a:prstGeom prst="rect">
            <a:avLst/>
          </a:prstGeom>
          <a:noFill/>
          <a:ln w="9525">
            <a:noFill/>
            <a:miter lim="800000"/>
            <a:headEnd/>
            <a:tailEnd/>
          </a:ln>
        </p:spPr>
      </p:pic>
      <p:sp>
        <p:nvSpPr>
          <p:cNvPr id="14341" name="TextBox 15"/>
          <p:cNvSpPr txBox="1">
            <a:spLocks noChangeArrowheads="1"/>
          </p:cNvSpPr>
          <p:nvPr/>
        </p:nvSpPr>
        <p:spPr bwMode="auto">
          <a:xfrm>
            <a:off x="457200" y="76200"/>
            <a:ext cx="8382000" cy="1311275"/>
          </a:xfrm>
          <a:prstGeom prst="rect">
            <a:avLst/>
          </a:prstGeom>
          <a:noFill/>
          <a:ln w="9525">
            <a:noFill/>
            <a:miter lim="800000"/>
            <a:headEnd/>
            <a:tailEnd/>
          </a:ln>
        </p:spPr>
        <p:txBody>
          <a:bodyPr>
            <a:spAutoFit/>
          </a:bodyPr>
          <a:lstStyle/>
          <a:p>
            <a:pPr algn="ctr"/>
            <a:r>
              <a:rPr lang="en-US" sz="4000" b="1">
                <a:solidFill>
                  <a:srgbClr val="0000FF"/>
                </a:solidFill>
                <a:latin typeface="Times New Roman" pitchFamily="18" charset="0"/>
                <a:cs typeface="Times New Roman" pitchFamily="18" charset="0"/>
              </a:rPr>
              <a:t>K</a:t>
            </a:r>
            <a:r>
              <a:rPr lang="vi-VN" sz="4000" b="1">
                <a:solidFill>
                  <a:srgbClr val="0000FF"/>
                </a:solidFill>
                <a:latin typeface="Times New Roman" pitchFamily="18" charset="0"/>
                <a:cs typeface="Times New Roman" pitchFamily="18" charset="0"/>
              </a:rPr>
              <a:t>IỂM</a:t>
            </a:r>
            <a:r>
              <a:rPr lang="en-US" sz="4000" b="1">
                <a:solidFill>
                  <a:srgbClr val="0000FF"/>
                </a:solidFill>
                <a:latin typeface="Times New Roman" pitchFamily="18" charset="0"/>
                <a:cs typeface="Times New Roman" pitchFamily="18" charset="0"/>
              </a:rPr>
              <a:t> TRA BÀI CŨ</a:t>
            </a:r>
            <a:r>
              <a:rPr lang="vi-VN" sz="4000" b="1">
                <a:solidFill>
                  <a:srgbClr val="0000FF"/>
                </a:solidFill>
                <a:latin typeface="Times New Roman" pitchFamily="18" charset="0"/>
                <a:cs typeface="Times New Roman" pitchFamily="18" charset="0"/>
              </a:rPr>
              <a:t>:</a:t>
            </a:r>
          </a:p>
          <a:p>
            <a:pPr algn="ctr"/>
            <a:endParaRPr lang="en-US" sz="4000" b="1" i="1">
              <a:solidFill>
                <a:srgbClr val="0000FF"/>
              </a:solidFill>
              <a:latin typeface="Times New Roman" pitchFamily="18" charset="0"/>
              <a:cs typeface="Times New Roman" pitchFamily="18" charset="0"/>
            </a:endParaRPr>
          </a:p>
        </p:txBody>
      </p:sp>
      <p:sp>
        <p:nvSpPr>
          <p:cNvPr id="9" name="TextBox 8"/>
          <p:cNvSpPr txBox="1">
            <a:spLocks noChangeArrowheads="1"/>
          </p:cNvSpPr>
          <p:nvPr/>
        </p:nvSpPr>
        <p:spPr bwMode="auto">
          <a:xfrm>
            <a:off x="457200" y="3124200"/>
            <a:ext cx="8686800" cy="3016250"/>
          </a:xfrm>
          <a:prstGeom prst="rect">
            <a:avLst/>
          </a:prstGeom>
          <a:solidFill>
            <a:srgbClr val="0000FF"/>
          </a:solidFill>
          <a:ln w="9525">
            <a:noFill/>
            <a:miter lim="800000"/>
            <a:headEnd/>
            <a:tailEnd/>
          </a:ln>
        </p:spPr>
        <p:txBody>
          <a:bodyPr>
            <a:spAutoFit/>
          </a:bodyPr>
          <a:lstStyle/>
          <a:p>
            <a:pPr algn="ctr"/>
            <a:r>
              <a:rPr lang="en-US" sz="3200" b="1" i="1" u="sng">
                <a:latin typeface="Times New Roman" pitchFamily="18" charset="0"/>
                <a:cs typeface="Times New Roman" pitchFamily="18" charset="0"/>
              </a:rPr>
              <a:t>Đáp án: </a:t>
            </a:r>
          </a:p>
          <a:p>
            <a:pPr>
              <a:buFont typeface="Wingdings" pitchFamily="2" charset="2"/>
              <a:buChar char="§"/>
            </a:pPr>
            <a:r>
              <a:rPr lang="en-US" sz="3200" b="1" i="1">
                <a:latin typeface="Times New Roman" pitchFamily="18" charset="0"/>
                <a:cs typeface="Times New Roman" pitchFamily="18" charset="0"/>
              </a:rPr>
              <a:t> </a:t>
            </a:r>
            <a:r>
              <a:rPr lang="en-US" sz="3200" b="1" i="1">
                <a:solidFill>
                  <a:srgbClr val="FF0000"/>
                </a:solidFill>
                <a:latin typeface="Times New Roman" pitchFamily="18" charset="0"/>
                <a:cs typeface="Times New Roman" pitchFamily="18" charset="0"/>
              </a:rPr>
              <a:t>Nói quá </a:t>
            </a:r>
            <a:r>
              <a:rPr lang="en-US" sz="3200" b="1" i="1">
                <a:latin typeface="Times New Roman" pitchFamily="18" charset="0"/>
                <a:cs typeface="Times New Roman" pitchFamily="18" charset="0"/>
              </a:rPr>
              <a:t>là biện pháp tu từ phóng đại mức độ, qui mô, tính chất của sự vật, hiện tượng được miêu tả để nhấn mạnh, gây ấn tượng , tăng sức biểu cảm.</a:t>
            </a:r>
          </a:p>
          <a:p>
            <a:pPr>
              <a:buFont typeface="Wingdings" pitchFamily="2" charset="2"/>
              <a:buChar char="§"/>
            </a:pPr>
            <a:endParaRPr lang="en-US" sz="3200" b="1" i="1">
              <a:latin typeface="Times New Roman" pitchFamily="18" charset="0"/>
              <a:cs typeface="Times New Roman" pitchFamily="18" charset="0"/>
            </a:endParaRPr>
          </a:p>
        </p:txBody>
      </p:sp>
      <p:sp>
        <p:nvSpPr>
          <p:cNvPr id="11" name="Rectangle 10"/>
          <p:cNvSpPr>
            <a:spLocks noChangeArrowheads="1"/>
          </p:cNvSpPr>
          <p:nvPr/>
        </p:nvSpPr>
        <p:spPr bwMode="auto">
          <a:xfrm>
            <a:off x="304800" y="1219200"/>
            <a:ext cx="8610600" cy="1066800"/>
          </a:xfrm>
          <a:prstGeom prst="rect">
            <a:avLst/>
          </a:prstGeom>
          <a:noFill/>
          <a:ln w="9525">
            <a:noFill/>
            <a:miter lim="800000"/>
            <a:headEnd/>
            <a:tailEnd/>
          </a:ln>
        </p:spPr>
        <p:txBody>
          <a:bodyPr>
            <a:spAutoFit/>
          </a:bodyPr>
          <a:lstStyle/>
          <a:p>
            <a:r>
              <a:rPr lang="en-US" sz="3200" b="1">
                <a:latin typeface="Times New Roman" pitchFamily="18" charset="0"/>
                <a:cs typeface="Times New Roman" pitchFamily="18" charset="0"/>
              </a:rPr>
              <a:t>- Em hãy nêu đặc điểm và tác dụng của nói quá?</a:t>
            </a:r>
          </a:p>
          <a:p>
            <a:r>
              <a:rPr lang="en-US" sz="3200" b="1">
                <a:latin typeface="Times New Roman" pitchFamily="18" charset="0"/>
                <a:cs typeface="Times New Roman" pitchFamily="18" charset="0"/>
              </a:rPr>
              <a:t>- Lấy 1 ví dụ?</a:t>
            </a:r>
            <a:endParaRPr lang="vi-VN" sz="3200" b="1">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fltVal val="0"/>
                                          </p:val>
                                        </p:tav>
                                        <p:tav tm="100000">
                                          <p:val>
                                            <p:strVal val="#ppt_w"/>
                                          </p:val>
                                        </p:tav>
                                      </p:tavLst>
                                    </p:anim>
                                    <p:anim calcmode="lin" valueType="num">
                                      <p:cBhvr>
                                        <p:cTn id="8" dur="1000" fill="hold"/>
                                        <p:tgtEl>
                                          <p:spTgt spid="11"/>
                                        </p:tgtEl>
                                        <p:attrNameLst>
                                          <p:attrName>ppt_h</p:attrName>
                                        </p:attrNameLst>
                                      </p:cBhvr>
                                      <p:tavLst>
                                        <p:tav tm="0">
                                          <p:val>
                                            <p:fltVal val="0"/>
                                          </p:val>
                                        </p:tav>
                                        <p:tav tm="100000">
                                          <p:val>
                                            <p:strVal val="#ppt_h"/>
                                          </p:val>
                                        </p:tav>
                                      </p:tavLst>
                                    </p:anim>
                                    <p:animEffect transition="in" filter="fade">
                                      <p:cBhvr>
                                        <p:cTn id="9" dur="1000"/>
                                        <p:tgtEl>
                                          <p:spTgt spid="11"/>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1000" fill="hold"/>
                                        <p:tgtEl>
                                          <p:spTgt spid="9"/>
                                        </p:tgtEl>
                                        <p:attrNameLst>
                                          <p:attrName>ppt_w</p:attrName>
                                        </p:attrNameLst>
                                      </p:cBhvr>
                                      <p:tavLst>
                                        <p:tav tm="0">
                                          <p:val>
                                            <p:fltVal val="0"/>
                                          </p:val>
                                        </p:tav>
                                        <p:tav tm="100000">
                                          <p:val>
                                            <p:strVal val="#ppt_w"/>
                                          </p:val>
                                        </p:tav>
                                      </p:tavLst>
                                    </p:anim>
                                    <p:anim calcmode="lin" valueType="num">
                                      <p:cBhvr>
                                        <p:cTn id="15" dur="1000" fill="hold"/>
                                        <p:tgtEl>
                                          <p:spTgt spid="9"/>
                                        </p:tgtEl>
                                        <p:attrNameLst>
                                          <p:attrName>ppt_h</p:attrName>
                                        </p:attrNameLst>
                                      </p:cBhvr>
                                      <p:tavLst>
                                        <p:tav tm="0">
                                          <p:val>
                                            <p:fltVal val="0"/>
                                          </p:val>
                                        </p:tav>
                                        <p:tav tm="100000">
                                          <p:val>
                                            <p:strVal val="#ppt_h"/>
                                          </p:val>
                                        </p:tav>
                                      </p:tavLst>
                                    </p:anim>
                                    <p:animEffect transition="in" filter="fade">
                                      <p:cBhvr>
                                        <p:cTn id="16"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3" name="Group 50"/>
          <p:cNvGrpSpPr>
            <a:grpSpLocks/>
          </p:cNvGrpSpPr>
          <p:nvPr/>
        </p:nvGrpSpPr>
        <p:grpSpPr bwMode="auto">
          <a:xfrm>
            <a:off x="2895600" y="2743200"/>
            <a:ext cx="3200400" cy="1828800"/>
            <a:chOff x="2971800" y="2286000"/>
            <a:chExt cx="3200400" cy="1828800"/>
          </a:xfrm>
        </p:grpSpPr>
        <p:sp>
          <p:nvSpPr>
            <p:cNvPr id="15" name="Oval 14"/>
            <p:cNvSpPr/>
            <p:nvPr/>
          </p:nvSpPr>
          <p:spPr>
            <a:xfrm>
              <a:off x="2971800" y="2286000"/>
              <a:ext cx="3200400" cy="18288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409" name="TextBox 15"/>
            <p:cNvSpPr txBox="1">
              <a:spLocks noChangeArrowheads="1"/>
            </p:cNvSpPr>
            <p:nvPr/>
          </p:nvSpPr>
          <p:spPr bwMode="auto">
            <a:xfrm>
              <a:off x="3200400" y="2590800"/>
              <a:ext cx="2819400" cy="946150"/>
            </a:xfrm>
            <a:prstGeom prst="rect">
              <a:avLst/>
            </a:prstGeom>
            <a:noFill/>
            <a:ln w="9525">
              <a:noFill/>
              <a:miter lim="800000"/>
              <a:headEnd/>
              <a:tailEnd/>
            </a:ln>
          </p:spPr>
          <p:txBody>
            <a:bodyPr>
              <a:spAutoFit/>
            </a:bodyPr>
            <a:lstStyle/>
            <a:p>
              <a:pPr algn="ctr"/>
              <a:r>
                <a:rPr lang="en-US" sz="2800" b="1">
                  <a:latin typeface="Times New Roman" pitchFamily="18" charset="0"/>
                </a:rPr>
                <a:t>CÁC BIỆN PHÁP TU TỪ</a:t>
              </a:r>
            </a:p>
          </p:txBody>
        </p:sp>
      </p:grpSp>
      <p:grpSp>
        <p:nvGrpSpPr>
          <p:cNvPr id="4" name="Group 99"/>
          <p:cNvGrpSpPr>
            <a:grpSpLocks/>
          </p:cNvGrpSpPr>
          <p:nvPr/>
        </p:nvGrpSpPr>
        <p:grpSpPr bwMode="auto">
          <a:xfrm>
            <a:off x="914400" y="762000"/>
            <a:ext cx="2652713" cy="2133600"/>
            <a:chOff x="914400" y="762000"/>
            <a:chExt cx="2652010" cy="2133600"/>
          </a:xfrm>
        </p:grpSpPr>
        <p:grpSp>
          <p:nvGrpSpPr>
            <p:cNvPr id="15404" name="Group 48"/>
            <p:cNvGrpSpPr>
              <a:grpSpLocks/>
            </p:cNvGrpSpPr>
            <p:nvPr/>
          </p:nvGrpSpPr>
          <p:grpSpPr bwMode="auto">
            <a:xfrm>
              <a:off x="914400" y="762000"/>
              <a:ext cx="1676400" cy="1600200"/>
              <a:chOff x="381000" y="4038600"/>
              <a:chExt cx="1676400" cy="1600200"/>
            </a:xfrm>
          </p:grpSpPr>
          <p:sp>
            <p:nvSpPr>
              <p:cNvPr id="17" name="Diamond 16"/>
              <p:cNvSpPr/>
              <p:nvPr/>
            </p:nvSpPr>
            <p:spPr>
              <a:xfrm>
                <a:off x="381000" y="4038600"/>
                <a:ext cx="1675956" cy="1600200"/>
              </a:xfrm>
              <a:prstGeom prst="diamond">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407" name="TextBox 17"/>
              <p:cNvSpPr txBox="1">
                <a:spLocks noChangeArrowheads="1"/>
              </p:cNvSpPr>
              <p:nvPr/>
            </p:nvSpPr>
            <p:spPr bwMode="auto">
              <a:xfrm>
                <a:off x="732020" y="4599908"/>
                <a:ext cx="1066800" cy="369332"/>
              </a:xfrm>
              <a:prstGeom prst="rect">
                <a:avLst/>
              </a:prstGeom>
              <a:noFill/>
              <a:ln w="9525">
                <a:noFill/>
                <a:miter lim="800000"/>
                <a:headEnd/>
                <a:tailEnd/>
              </a:ln>
            </p:spPr>
            <p:txBody>
              <a:bodyPr>
                <a:spAutoFit/>
              </a:bodyPr>
              <a:lstStyle/>
              <a:p>
                <a:r>
                  <a:rPr lang="en-US">
                    <a:solidFill>
                      <a:srgbClr val="FF0000"/>
                    </a:solidFill>
                    <a:latin typeface="Times New Roman" pitchFamily="18" charset="0"/>
                    <a:cs typeface="Times New Roman" pitchFamily="18" charset="0"/>
                  </a:rPr>
                  <a:t>So sánh</a:t>
                </a:r>
              </a:p>
            </p:txBody>
          </p:sp>
        </p:grpSp>
        <p:cxnSp>
          <p:nvCxnSpPr>
            <p:cNvPr id="58" name="Straight Connector 57"/>
            <p:cNvCxnSpPr/>
            <p:nvPr/>
          </p:nvCxnSpPr>
          <p:spPr>
            <a:xfrm rot="10800000">
              <a:off x="2042814" y="2133600"/>
              <a:ext cx="1523596" cy="762000"/>
            </a:xfrm>
            <a:prstGeom prst="line">
              <a:avLst/>
            </a:prstGeom>
            <a:ln w="38100" cmpd="sng"/>
          </p:spPr>
          <p:style>
            <a:lnRef idx="1">
              <a:schemeClr val="accent1"/>
            </a:lnRef>
            <a:fillRef idx="0">
              <a:schemeClr val="accent1"/>
            </a:fillRef>
            <a:effectRef idx="0">
              <a:schemeClr val="accent1"/>
            </a:effectRef>
            <a:fontRef idx="minor">
              <a:schemeClr val="tx1"/>
            </a:fontRef>
          </p:style>
        </p:cxnSp>
      </p:grpSp>
      <p:grpSp>
        <p:nvGrpSpPr>
          <p:cNvPr id="6" name="Group 100"/>
          <p:cNvGrpSpPr>
            <a:grpSpLocks/>
          </p:cNvGrpSpPr>
          <p:nvPr/>
        </p:nvGrpSpPr>
        <p:grpSpPr bwMode="auto">
          <a:xfrm>
            <a:off x="3109913" y="914400"/>
            <a:ext cx="1690687" cy="1828800"/>
            <a:chOff x="3110460" y="914400"/>
            <a:chExt cx="1690140" cy="1828800"/>
          </a:xfrm>
        </p:grpSpPr>
        <p:grpSp>
          <p:nvGrpSpPr>
            <p:cNvPr id="15400" name="Group 47"/>
            <p:cNvGrpSpPr>
              <a:grpSpLocks/>
            </p:cNvGrpSpPr>
            <p:nvPr/>
          </p:nvGrpSpPr>
          <p:grpSpPr bwMode="auto">
            <a:xfrm>
              <a:off x="3110460" y="914400"/>
              <a:ext cx="1690140" cy="1219200"/>
              <a:chOff x="2438400" y="4419600"/>
              <a:chExt cx="1690140" cy="1219200"/>
            </a:xfrm>
          </p:grpSpPr>
          <p:sp>
            <p:nvSpPr>
              <p:cNvPr id="19" name="Oval 18"/>
              <p:cNvSpPr/>
              <p:nvPr/>
            </p:nvSpPr>
            <p:spPr>
              <a:xfrm>
                <a:off x="2438400" y="4419600"/>
                <a:ext cx="1675858" cy="1219200"/>
              </a:xfrm>
              <a:prstGeom prst="ellipse">
                <a:avLst/>
              </a:prstGeom>
              <a:solidFill>
                <a:srgbClr val="CC00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403" name="TextBox 20"/>
              <p:cNvSpPr txBox="1">
                <a:spLocks noChangeArrowheads="1"/>
              </p:cNvSpPr>
              <p:nvPr/>
            </p:nvSpPr>
            <p:spPr bwMode="auto">
              <a:xfrm>
                <a:off x="2756940" y="4784360"/>
                <a:ext cx="1371600" cy="369332"/>
              </a:xfrm>
              <a:prstGeom prst="rect">
                <a:avLst/>
              </a:prstGeom>
              <a:noFill/>
              <a:ln w="9525">
                <a:noFill/>
                <a:miter lim="800000"/>
                <a:headEnd/>
                <a:tailEnd/>
              </a:ln>
            </p:spPr>
            <p:txBody>
              <a:bodyPr>
                <a:spAutoFit/>
              </a:bodyPr>
              <a:lstStyle/>
              <a:p>
                <a:r>
                  <a:rPr lang="en-US">
                    <a:latin typeface="Times New Roman" pitchFamily="18" charset="0"/>
                    <a:cs typeface="Times New Roman" pitchFamily="18" charset="0"/>
                  </a:rPr>
                  <a:t>Nhân hóa</a:t>
                </a:r>
              </a:p>
            </p:txBody>
          </p:sp>
        </p:grpSp>
        <p:cxnSp>
          <p:nvCxnSpPr>
            <p:cNvPr id="64" name="Straight Connector 63"/>
            <p:cNvCxnSpPr/>
            <p:nvPr/>
          </p:nvCxnSpPr>
          <p:spPr>
            <a:xfrm rot="16200000" flipV="1">
              <a:off x="3772134" y="2400312"/>
              <a:ext cx="609600" cy="76175"/>
            </a:xfrm>
            <a:prstGeom prst="line">
              <a:avLst/>
            </a:prstGeom>
            <a:ln w="38100" cmpd="sng"/>
          </p:spPr>
          <p:style>
            <a:lnRef idx="1">
              <a:schemeClr val="accent1"/>
            </a:lnRef>
            <a:fillRef idx="0">
              <a:schemeClr val="accent1"/>
            </a:fillRef>
            <a:effectRef idx="0">
              <a:schemeClr val="accent1"/>
            </a:effectRef>
            <a:fontRef idx="minor">
              <a:schemeClr val="tx1"/>
            </a:fontRef>
          </p:style>
        </p:cxnSp>
      </p:grpSp>
      <p:grpSp>
        <p:nvGrpSpPr>
          <p:cNvPr id="20" name="Group 102"/>
          <p:cNvGrpSpPr>
            <a:grpSpLocks/>
          </p:cNvGrpSpPr>
          <p:nvPr/>
        </p:nvGrpSpPr>
        <p:grpSpPr bwMode="auto">
          <a:xfrm>
            <a:off x="6081713" y="1447800"/>
            <a:ext cx="2681287" cy="2057400"/>
            <a:chOff x="6081010" y="1447800"/>
            <a:chExt cx="2681990" cy="2057400"/>
          </a:xfrm>
        </p:grpSpPr>
        <p:grpSp>
          <p:nvGrpSpPr>
            <p:cNvPr id="15396" name="Group 45"/>
            <p:cNvGrpSpPr>
              <a:grpSpLocks/>
            </p:cNvGrpSpPr>
            <p:nvPr/>
          </p:nvGrpSpPr>
          <p:grpSpPr bwMode="auto">
            <a:xfrm>
              <a:off x="7086600" y="1447800"/>
              <a:ext cx="1676400" cy="1143000"/>
              <a:chOff x="7010400" y="838200"/>
              <a:chExt cx="1676400" cy="1143000"/>
            </a:xfrm>
          </p:grpSpPr>
          <p:sp>
            <p:nvSpPr>
              <p:cNvPr id="24" name="Isosceles Triangle 23"/>
              <p:cNvSpPr/>
              <p:nvPr/>
            </p:nvSpPr>
            <p:spPr>
              <a:xfrm>
                <a:off x="7009961" y="838200"/>
                <a:ext cx="1676839" cy="11430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399" name="TextBox 24"/>
              <p:cNvSpPr txBox="1">
                <a:spLocks noChangeArrowheads="1"/>
              </p:cNvSpPr>
              <p:nvPr/>
            </p:nvSpPr>
            <p:spPr bwMode="auto">
              <a:xfrm>
                <a:off x="7315200" y="1447800"/>
                <a:ext cx="1143000" cy="381000"/>
              </a:xfrm>
              <a:prstGeom prst="rect">
                <a:avLst/>
              </a:prstGeom>
              <a:noFill/>
              <a:ln w="9525">
                <a:noFill/>
                <a:miter lim="800000"/>
                <a:headEnd/>
                <a:tailEnd/>
              </a:ln>
            </p:spPr>
            <p:txBody>
              <a:bodyPr>
                <a:spAutoFit/>
              </a:bodyPr>
              <a:lstStyle/>
              <a:p>
                <a:r>
                  <a:rPr lang="en-US">
                    <a:latin typeface="Times New Roman" pitchFamily="18" charset="0"/>
                    <a:cs typeface="Times New Roman" pitchFamily="18" charset="0"/>
                  </a:rPr>
                  <a:t>Hoán dụ</a:t>
                </a:r>
              </a:p>
            </p:txBody>
          </p:sp>
        </p:grpSp>
        <p:cxnSp>
          <p:nvCxnSpPr>
            <p:cNvPr id="68" name="Straight Connector 67"/>
            <p:cNvCxnSpPr/>
            <p:nvPr/>
          </p:nvCxnSpPr>
          <p:spPr>
            <a:xfrm rot="5400000">
              <a:off x="6538450" y="2133360"/>
              <a:ext cx="914400" cy="1829279"/>
            </a:xfrm>
            <a:prstGeom prst="line">
              <a:avLst/>
            </a:prstGeom>
            <a:ln w="38100" cmpd="sng"/>
          </p:spPr>
          <p:style>
            <a:lnRef idx="1">
              <a:schemeClr val="accent1"/>
            </a:lnRef>
            <a:fillRef idx="0">
              <a:schemeClr val="accent1"/>
            </a:fillRef>
            <a:effectRef idx="0">
              <a:schemeClr val="accent1"/>
            </a:effectRef>
            <a:fontRef idx="minor">
              <a:schemeClr val="tx1"/>
            </a:fontRef>
          </p:style>
        </p:cxnSp>
      </p:grpSp>
      <p:grpSp>
        <p:nvGrpSpPr>
          <p:cNvPr id="33" name="Group 101"/>
          <p:cNvGrpSpPr>
            <a:grpSpLocks/>
          </p:cNvGrpSpPr>
          <p:nvPr/>
        </p:nvGrpSpPr>
        <p:grpSpPr bwMode="auto">
          <a:xfrm>
            <a:off x="5334000" y="990600"/>
            <a:ext cx="1600200" cy="1905000"/>
            <a:chOff x="5334000" y="990600"/>
            <a:chExt cx="1600200" cy="1905000"/>
          </a:xfrm>
        </p:grpSpPr>
        <p:grpSp>
          <p:nvGrpSpPr>
            <p:cNvPr id="15392" name="Group 46"/>
            <p:cNvGrpSpPr>
              <a:grpSpLocks/>
            </p:cNvGrpSpPr>
            <p:nvPr/>
          </p:nvGrpSpPr>
          <p:grpSpPr bwMode="auto">
            <a:xfrm>
              <a:off x="5334000" y="990600"/>
              <a:ext cx="1600200" cy="1143000"/>
              <a:chOff x="5029200" y="4648200"/>
              <a:chExt cx="1600200" cy="1143000"/>
            </a:xfrm>
          </p:grpSpPr>
          <p:sp>
            <p:nvSpPr>
              <p:cNvPr id="22" name="Trapezoid 21"/>
              <p:cNvSpPr/>
              <p:nvPr/>
            </p:nvSpPr>
            <p:spPr>
              <a:xfrm>
                <a:off x="5029200" y="4648200"/>
                <a:ext cx="1600200" cy="1143000"/>
              </a:xfrm>
              <a:prstGeom prst="trapezoid">
                <a:avLst/>
              </a:prstGeom>
              <a:solidFill>
                <a:srgbClr val="A3EB2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395" name="TextBox 22"/>
              <p:cNvSpPr txBox="1">
                <a:spLocks noChangeArrowheads="1"/>
              </p:cNvSpPr>
              <p:nvPr/>
            </p:nvSpPr>
            <p:spPr bwMode="auto">
              <a:xfrm>
                <a:off x="5334000" y="5029200"/>
                <a:ext cx="1295400" cy="369332"/>
              </a:xfrm>
              <a:prstGeom prst="rect">
                <a:avLst/>
              </a:prstGeom>
              <a:noFill/>
              <a:ln w="9525">
                <a:noFill/>
                <a:miter lim="800000"/>
                <a:headEnd/>
                <a:tailEnd/>
              </a:ln>
            </p:spPr>
            <p:txBody>
              <a:bodyPr>
                <a:spAutoFit/>
              </a:bodyPr>
              <a:lstStyle/>
              <a:p>
                <a:r>
                  <a:rPr lang="en-US">
                    <a:solidFill>
                      <a:srgbClr val="7030A0"/>
                    </a:solidFill>
                    <a:latin typeface="Times New Roman" pitchFamily="18" charset="0"/>
                    <a:cs typeface="Times New Roman" pitchFamily="18" charset="0"/>
                  </a:rPr>
                  <a:t>Ẩn dụ </a:t>
                </a:r>
              </a:p>
            </p:txBody>
          </p:sp>
        </p:grpSp>
        <p:cxnSp>
          <p:nvCxnSpPr>
            <p:cNvPr id="69" name="Straight Connector 68"/>
            <p:cNvCxnSpPr>
              <a:endCxn id="22" idx="2"/>
            </p:cNvCxnSpPr>
            <p:nvPr/>
          </p:nvCxnSpPr>
          <p:spPr>
            <a:xfrm flipV="1">
              <a:off x="5334000" y="2133600"/>
              <a:ext cx="800100" cy="762000"/>
            </a:xfrm>
            <a:prstGeom prst="line">
              <a:avLst/>
            </a:prstGeom>
            <a:ln w="38100" cmpd="sng"/>
          </p:spPr>
          <p:style>
            <a:lnRef idx="1">
              <a:schemeClr val="accent1"/>
            </a:lnRef>
            <a:fillRef idx="0">
              <a:schemeClr val="accent1"/>
            </a:fillRef>
            <a:effectRef idx="0">
              <a:schemeClr val="accent1"/>
            </a:effectRef>
            <a:fontRef idx="minor">
              <a:schemeClr val="tx1"/>
            </a:fontRef>
          </p:style>
        </p:cxnSp>
      </p:grpSp>
      <p:grpSp>
        <p:nvGrpSpPr>
          <p:cNvPr id="37" name="Group 104"/>
          <p:cNvGrpSpPr>
            <a:grpSpLocks/>
          </p:cNvGrpSpPr>
          <p:nvPr/>
        </p:nvGrpSpPr>
        <p:grpSpPr bwMode="auto">
          <a:xfrm>
            <a:off x="5257800" y="4419600"/>
            <a:ext cx="2743200" cy="1524000"/>
            <a:chOff x="5257800" y="4419600"/>
            <a:chExt cx="2743200" cy="1524000"/>
          </a:xfrm>
        </p:grpSpPr>
        <p:grpSp>
          <p:nvGrpSpPr>
            <p:cNvPr id="15388" name="Group 42"/>
            <p:cNvGrpSpPr>
              <a:grpSpLocks/>
            </p:cNvGrpSpPr>
            <p:nvPr/>
          </p:nvGrpSpPr>
          <p:grpSpPr bwMode="auto">
            <a:xfrm>
              <a:off x="5257800" y="5029200"/>
              <a:ext cx="2743200" cy="914400"/>
              <a:chOff x="3200400" y="914400"/>
              <a:chExt cx="2743200" cy="914400"/>
            </a:xfrm>
          </p:grpSpPr>
          <p:sp>
            <p:nvSpPr>
              <p:cNvPr id="28" name="Cloud 27"/>
              <p:cNvSpPr/>
              <p:nvPr/>
            </p:nvSpPr>
            <p:spPr>
              <a:xfrm>
                <a:off x="3200400" y="914400"/>
                <a:ext cx="2743200" cy="914400"/>
              </a:xfrm>
              <a:prstGeom prst="cloud">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391" name="TextBox 28"/>
              <p:cNvSpPr txBox="1">
                <a:spLocks noChangeArrowheads="1"/>
              </p:cNvSpPr>
              <p:nvPr/>
            </p:nvSpPr>
            <p:spPr bwMode="auto">
              <a:xfrm>
                <a:off x="3886200" y="1143000"/>
                <a:ext cx="1447800" cy="369332"/>
              </a:xfrm>
              <a:prstGeom prst="rect">
                <a:avLst/>
              </a:prstGeom>
              <a:noFill/>
              <a:ln w="9525">
                <a:noFill/>
                <a:miter lim="800000"/>
                <a:headEnd/>
                <a:tailEnd/>
              </a:ln>
            </p:spPr>
            <p:txBody>
              <a:bodyPr>
                <a:spAutoFit/>
              </a:bodyPr>
              <a:lstStyle/>
              <a:p>
                <a:r>
                  <a:rPr lang="en-US">
                    <a:latin typeface="Times New Roman" pitchFamily="18" charset="0"/>
                    <a:cs typeface="Times New Roman" pitchFamily="18" charset="0"/>
                  </a:rPr>
                  <a:t>Chơi chữ</a:t>
                </a:r>
              </a:p>
            </p:txBody>
          </p:sp>
        </p:grpSp>
        <p:cxnSp>
          <p:nvCxnSpPr>
            <p:cNvPr id="77" name="Straight Connector 76"/>
            <p:cNvCxnSpPr/>
            <p:nvPr/>
          </p:nvCxnSpPr>
          <p:spPr>
            <a:xfrm rot="16200000" flipV="1">
              <a:off x="5680869" y="4026694"/>
              <a:ext cx="661988" cy="1447800"/>
            </a:xfrm>
            <a:prstGeom prst="line">
              <a:avLst/>
            </a:prstGeom>
            <a:ln w="38100" cmpd="sng"/>
          </p:spPr>
          <p:style>
            <a:lnRef idx="1">
              <a:schemeClr val="accent1"/>
            </a:lnRef>
            <a:fillRef idx="0">
              <a:schemeClr val="accent1"/>
            </a:fillRef>
            <a:effectRef idx="0">
              <a:schemeClr val="accent1"/>
            </a:effectRef>
            <a:fontRef idx="minor">
              <a:schemeClr val="tx1"/>
            </a:fontRef>
          </p:style>
        </p:cxnSp>
      </p:grpSp>
      <p:grpSp>
        <p:nvGrpSpPr>
          <p:cNvPr id="39" name="Group 103"/>
          <p:cNvGrpSpPr>
            <a:grpSpLocks/>
          </p:cNvGrpSpPr>
          <p:nvPr/>
        </p:nvGrpSpPr>
        <p:grpSpPr bwMode="auto">
          <a:xfrm>
            <a:off x="5883275" y="3200400"/>
            <a:ext cx="3032125" cy="1447800"/>
            <a:chOff x="5883640" y="3200400"/>
            <a:chExt cx="3031760" cy="1447800"/>
          </a:xfrm>
        </p:grpSpPr>
        <p:grpSp>
          <p:nvGrpSpPr>
            <p:cNvPr id="15384" name="Group 41"/>
            <p:cNvGrpSpPr>
              <a:grpSpLocks/>
            </p:cNvGrpSpPr>
            <p:nvPr/>
          </p:nvGrpSpPr>
          <p:grpSpPr bwMode="auto">
            <a:xfrm>
              <a:off x="6858000" y="3200400"/>
              <a:ext cx="2057400" cy="1447800"/>
              <a:chOff x="762000" y="838200"/>
              <a:chExt cx="2057400" cy="1447800"/>
            </a:xfrm>
          </p:grpSpPr>
          <p:sp>
            <p:nvSpPr>
              <p:cNvPr id="30" name="5-Point Star 29"/>
              <p:cNvSpPr/>
              <p:nvPr/>
            </p:nvSpPr>
            <p:spPr>
              <a:xfrm>
                <a:off x="762248" y="838200"/>
                <a:ext cx="2057152" cy="1447800"/>
              </a:xfrm>
              <a:prstGeom prst="star5">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387" name="TextBox 31"/>
              <p:cNvSpPr txBox="1">
                <a:spLocks noChangeArrowheads="1"/>
              </p:cNvSpPr>
              <p:nvPr/>
            </p:nvSpPr>
            <p:spPr bwMode="auto">
              <a:xfrm>
                <a:off x="1219200" y="1371600"/>
                <a:ext cx="1219200" cy="369332"/>
              </a:xfrm>
              <a:prstGeom prst="rect">
                <a:avLst/>
              </a:prstGeom>
              <a:noFill/>
              <a:ln w="9525">
                <a:noFill/>
                <a:miter lim="800000"/>
                <a:headEnd/>
                <a:tailEnd/>
              </a:ln>
            </p:spPr>
            <p:txBody>
              <a:bodyPr>
                <a:spAutoFit/>
              </a:bodyPr>
              <a:lstStyle/>
              <a:p>
                <a:r>
                  <a:rPr lang="en-US">
                    <a:solidFill>
                      <a:srgbClr val="000099"/>
                    </a:solidFill>
                    <a:latin typeface="Times New Roman" pitchFamily="18" charset="0"/>
                    <a:cs typeface="Times New Roman" pitchFamily="18" charset="0"/>
                  </a:rPr>
                  <a:t>Điệp ngữ</a:t>
                </a:r>
              </a:p>
            </p:txBody>
          </p:sp>
        </p:grpSp>
        <p:cxnSp>
          <p:nvCxnSpPr>
            <p:cNvPr id="78" name="Straight Connector 77"/>
            <p:cNvCxnSpPr/>
            <p:nvPr/>
          </p:nvCxnSpPr>
          <p:spPr>
            <a:xfrm rot="10800000">
              <a:off x="5883640" y="4100513"/>
              <a:ext cx="1600007" cy="1587"/>
            </a:xfrm>
            <a:prstGeom prst="line">
              <a:avLst/>
            </a:prstGeom>
            <a:ln w="38100" cmpd="sng"/>
          </p:spPr>
          <p:style>
            <a:lnRef idx="1">
              <a:schemeClr val="accent1"/>
            </a:lnRef>
            <a:fillRef idx="0">
              <a:schemeClr val="accent1"/>
            </a:fillRef>
            <a:effectRef idx="0">
              <a:schemeClr val="accent1"/>
            </a:effectRef>
            <a:fontRef idx="minor">
              <a:schemeClr val="tx1"/>
            </a:fontRef>
          </p:style>
        </p:cxnSp>
      </p:grpSp>
      <p:grpSp>
        <p:nvGrpSpPr>
          <p:cNvPr id="41" name="Group 105"/>
          <p:cNvGrpSpPr>
            <a:grpSpLocks/>
          </p:cNvGrpSpPr>
          <p:nvPr/>
        </p:nvGrpSpPr>
        <p:grpSpPr bwMode="auto">
          <a:xfrm>
            <a:off x="3048000" y="4497388"/>
            <a:ext cx="1828800" cy="1598612"/>
            <a:chOff x="3048000" y="4496594"/>
            <a:chExt cx="1828800" cy="1599406"/>
          </a:xfrm>
        </p:grpSpPr>
        <p:grpSp>
          <p:nvGrpSpPr>
            <p:cNvPr id="15380" name="Group 43"/>
            <p:cNvGrpSpPr>
              <a:grpSpLocks/>
            </p:cNvGrpSpPr>
            <p:nvPr/>
          </p:nvGrpSpPr>
          <p:grpSpPr bwMode="auto">
            <a:xfrm>
              <a:off x="3048000" y="5105400"/>
              <a:ext cx="1828800" cy="990600"/>
              <a:chOff x="6400800" y="914400"/>
              <a:chExt cx="1828800" cy="990600"/>
            </a:xfrm>
          </p:grpSpPr>
          <p:sp>
            <p:nvSpPr>
              <p:cNvPr id="26" name="Hexagon 25"/>
              <p:cNvSpPr/>
              <p:nvPr/>
            </p:nvSpPr>
            <p:spPr>
              <a:xfrm>
                <a:off x="6400800" y="913908"/>
                <a:ext cx="1752600" cy="991092"/>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383" name="TextBox 26"/>
              <p:cNvSpPr txBox="1">
                <a:spLocks noChangeArrowheads="1"/>
              </p:cNvSpPr>
              <p:nvPr/>
            </p:nvSpPr>
            <p:spPr bwMode="auto">
              <a:xfrm>
                <a:off x="6781800" y="1143000"/>
                <a:ext cx="1447800" cy="369332"/>
              </a:xfrm>
              <a:prstGeom prst="rect">
                <a:avLst/>
              </a:prstGeom>
              <a:noFill/>
              <a:ln w="9525">
                <a:noFill/>
                <a:miter lim="800000"/>
                <a:headEnd/>
                <a:tailEnd/>
              </a:ln>
            </p:spPr>
            <p:txBody>
              <a:bodyPr>
                <a:spAutoFit/>
              </a:bodyPr>
              <a:lstStyle/>
              <a:p>
                <a:r>
                  <a:rPr lang="en-US">
                    <a:latin typeface="Times New Roman" pitchFamily="18" charset="0"/>
                    <a:cs typeface="Times New Roman" pitchFamily="18" charset="0"/>
                  </a:rPr>
                  <a:t>Liệt  kê</a:t>
                </a:r>
              </a:p>
            </p:txBody>
          </p:sp>
        </p:grpSp>
        <p:cxnSp>
          <p:nvCxnSpPr>
            <p:cNvPr id="84" name="Straight Connector 83"/>
            <p:cNvCxnSpPr/>
            <p:nvPr/>
          </p:nvCxnSpPr>
          <p:spPr>
            <a:xfrm rot="5400000" flipH="1" flipV="1">
              <a:off x="3596338" y="4784869"/>
              <a:ext cx="579725" cy="3175"/>
            </a:xfrm>
            <a:prstGeom prst="line">
              <a:avLst/>
            </a:prstGeom>
            <a:ln w="38100" cmpd="sng"/>
          </p:spPr>
          <p:style>
            <a:lnRef idx="1">
              <a:schemeClr val="accent1"/>
            </a:lnRef>
            <a:fillRef idx="0">
              <a:schemeClr val="accent1"/>
            </a:fillRef>
            <a:effectRef idx="0">
              <a:schemeClr val="accent1"/>
            </a:effectRef>
            <a:fontRef idx="minor">
              <a:schemeClr val="tx1"/>
            </a:fontRef>
          </p:style>
        </p:cxnSp>
      </p:grpSp>
      <p:grpSp>
        <p:nvGrpSpPr>
          <p:cNvPr id="43" name="Group 106"/>
          <p:cNvGrpSpPr>
            <a:grpSpLocks/>
          </p:cNvGrpSpPr>
          <p:nvPr/>
        </p:nvGrpSpPr>
        <p:grpSpPr bwMode="auto">
          <a:xfrm rot="781582">
            <a:off x="452438" y="4086225"/>
            <a:ext cx="2541587" cy="2081213"/>
            <a:chOff x="444290" y="4128418"/>
            <a:chExt cx="2542271" cy="2082027"/>
          </a:xfrm>
        </p:grpSpPr>
        <p:grpSp>
          <p:nvGrpSpPr>
            <p:cNvPr id="15376" name="Group 55"/>
            <p:cNvGrpSpPr>
              <a:grpSpLocks/>
            </p:cNvGrpSpPr>
            <p:nvPr/>
          </p:nvGrpSpPr>
          <p:grpSpPr bwMode="auto">
            <a:xfrm>
              <a:off x="444290" y="4915045"/>
              <a:ext cx="1994110" cy="1295400"/>
              <a:chOff x="444290" y="4915045"/>
              <a:chExt cx="1994110" cy="1295400"/>
            </a:xfrm>
          </p:grpSpPr>
          <p:sp>
            <p:nvSpPr>
              <p:cNvPr id="53" name="Heart 52"/>
              <p:cNvSpPr/>
              <p:nvPr/>
            </p:nvSpPr>
            <p:spPr>
              <a:xfrm rot="1431460">
                <a:off x="437721" y="4910532"/>
                <a:ext cx="1524411" cy="1295906"/>
              </a:xfrm>
              <a:prstGeom prst="heart">
                <a:avLst/>
              </a:prstGeom>
              <a:solidFill>
                <a:srgbClr val="F9139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379" name="TextBox 54"/>
              <p:cNvSpPr txBox="1">
                <a:spLocks noChangeArrowheads="1"/>
              </p:cNvSpPr>
              <p:nvPr/>
            </p:nvSpPr>
            <p:spPr bwMode="auto">
              <a:xfrm rot="586625">
                <a:off x="838200" y="5181600"/>
                <a:ext cx="1600200" cy="369332"/>
              </a:xfrm>
              <a:prstGeom prst="rect">
                <a:avLst/>
              </a:prstGeom>
              <a:noFill/>
              <a:ln w="9525">
                <a:noFill/>
                <a:miter lim="800000"/>
                <a:headEnd/>
                <a:tailEnd/>
              </a:ln>
            </p:spPr>
            <p:txBody>
              <a:bodyPr>
                <a:spAutoFit/>
              </a:bodyPr>
              <a:lstStyle/>
              <a:p>
                <a:r>
                  <a:rPr lang="en-US">
                    <a:latin typeface="Times New Roman" pitchFamily="18" charset="0"/>
                    <a:cs typeface="Times New Roman" pitchFamily="18" charset="0"/>
                  </a:rPr>
                  <a:t>Nói quá</a:t>
                </a:r>
              </a:p>
            </p:txBody>
          </p:sp>
        </p:grpSp>
        <p:cxnSp>
          <p:nvCxnSpPr>
            <p:cNvPr id="85" name="Straight Connector 84"/>
            <p:cNvCxnSpPr/>
            <p:nvPr/>
          </p:nvCxnSpPr>
          <p:spPr>
            <a:xfrm rot="10018418" flipV="1">
              <a:off x="1231072" y="4123947"/>
              <a:ext cx="1753072" cy="838528"/>
            </a:xfrm>
            <a:prstGeom prst="line">
              <a:avLst/>
            </a:prstGeom>
            <a:ln w="38100" cmpd="sng"/>
          </p:spPr>
          <p:style>
            <a:lnRef idx="1">
              <a:schemeClr val="accent1"/>
            </a:lnRef>
            <a:fillRef idx="0">
              <a:schemeClr val="accent1"/>
            </a:fillRef>
            <a:effectRef idx="0">
              <a:schemeClr val="accent1"/>
            </a:effectRef>
            <a:fontRef idx="minor">
              <a:schemeClr val="tx1"/>
            </a:fontRef>
          </p:style>
        </p:cxnSp>
      </p:grpSp>
      <p:grpSp>
        <p:nvGrpSpPr>
          <p:cNvPr id="45" name="Group 107"/>
          <p:cNvGrpSpPr>
            <a:grpSpLocks/>
          </p:cNvGrpSpPr>
          <p:nvPr/>
        </p:nvGrpSpPr>
        <p:grpSpPr bwMode="auto">
          <a:xfrm>
            <a:off x="0" y="2362200"/>
            <a:ext cx="2863850" cy="2133600"/>
            <a:chOff x="0" y="2362200"/>
            <a:chExt cx="2864370" cy="2133600"/>
          </a:xfrm>
        </p:grpSpPr>
        <p:grpSp>
          <p:nvGrpSpPr>
            <p:cNvPr id="15372" name="Group 44"/>
            <p:cNvGrpSpPr>
              <a:grpSpLocks/>
            </p:cNvGrpSpPr>
            <p:nvPr/>
          </p:nvGrpSpPr>
          <p:grpSpPr bwMode="auto">
            <a:xfrm>
              <a:off x="0" y="2362200"/>
              <a:ext cx="2514600" cy="2133600"/>
              <a:chOff x="6781800" y="2209800"/>
              <a:chExt cx="2514600" cy="2133600"/>
            </a:xfrm>
          </p:grpSpPr>
          <p:sp>
            <p:nvSpPr>
              <p:cNvPr id="34" name="Explosion 2 33"/>
              <p:cNvSpPr/>
              <p:nvPr/>
            </p:nvSpPr>
            <p:spPr>
              <a:xfrm>
                <a:off x="6781800" y="2209800"/>
                <a:ext cx="2515057" cy="2133600"/>
              </a:xfrm>
              <a:prstGeom prst="irregularSeal2">
                <a:avLst/>
              </a:prstGeom>
              <a:solidFill>
                <a:srgbClr val="F9551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375" name="TextBox 34"/>
              <p:cNvSpPr txBox="1">
                <a:spLocks noChangeArrowheads="1"/>
              </p:cNvSpPr>
              <p:nvPr/>
            </p:nvSpPr>
            <p:spPr bwMode="auto">
              <a:xfrm>
                <a:off x="7391400" y="2971800"/>
                <a:ext cx="1295400" cy="646331"/>
              </a:xfrm>
              <a:prstGeom prst="rect">
                <a:avLst/>
              </a:prstGeom>
              <a:noFill/>
              <a:ln w="9525">
                <a:noFill/>
                <a:miter lim="800000"/>
                <a:headEnd/>
                <a:tailEnd/>
              </a:ln>
            </p:spPr>
            <p:txBody>
              <a:bodyPr>
                <a:spAutoFit/>
              </a:bodyPr>
              <a:lstStyle/>
              <a:p>
                <a:r>
                  <a:rPr lang="en-US" b="1">
                    <a:latin typeface="Times New Roman" pitchFamily="18" charset="0"/>
                    <a:cs typeface="Times New Roman" pitchFamily="18" charset="0"/>
                  </a:rPr>
                  <a:t>Nói giảm, nói tránh</a:t>
                </a:r>
              </a:p>
            </p:txBody>
          </p:sp>
        </p:grpSp>
        <p:cxnSp>
          <p:nvCxnSpPr>
            <p:cNvPr id="86" name="Straight Connector 85"/>
            <p:cNvCxnSpPr/>
            <p:nvPr/>
          </p:nvCxnSpPr>
          <p:spPr>
            <a:xfrm rot="10800000">
              <a:off x="1949804" y="3581400"/>
              <a:ext cx="914566" cy="1588"/>
            </a:xfrm>
            <a:prstGeom prst="line">
              <a:avLst/>
            </a:prstGeom>
            <a:ln w="38100" cmpd="sng"/>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par>
                          <p:cTn id="8" fill="hold">
                            <p:stCondLst>
                              <p:cond delay="2000"/>
                            </p:stCondLst>
                            <p:childTnLst>
                              <p:par>
                                <p:cTn id="9" presetID="4" presetClass="entr" presetSubtype="16"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ox(in)">
                                      <p:cBhvr>
                                        <p:cTn id="11" dur="1000"/>
                                        <p:tgtEl>
                                          <p:spTgt spid="4"/>
                                        </p:tgtEl>
                                      </p:cBhvr>
                                    </p:animEffect>
                                  </p:childTnLst>
                                </p:cTn>
                              </p:par>
                            </p:childTnLst>
                          </p:cTn>
                        </p:par>
                        <p:par>
                          <p:cTn id="12" fill="hold">
                            <p:stCondLst>
                              <p:cond delay="3000"/>
                            </p:stCondLst>
                            <p:childTnLst>
                              <p:par>
                                <p:cTn id="13" presetID="4" presetClass="entr" presetSubtype="16" fill="hold"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ox(in)">
                                      <p:cBhvr>
                                        <p:cTn id="15" dur="1000"/>
                                        <p:tgtEl>
                                          <p:spTgt spid="6"/>
                                        </p:tgtEl>
                                      </p:cBhvr>
                                    </p:animEffect>
                                  </p:childTnLst>
                                </p:cTn>
                              </p:par>
                            </p:childTnLst>
                          </p:cTn>
                        </p:par>
                        <p:par>
                          <p:cTn id="16" fill="hold">
                            <p:stCondLst>
                              <p:cond delay="4000"/>
                            </p:stCondLst>
                            <p:childTnLst>
                              <p:par>
                                <p:cTn id="17" presetID="6" presetClass="entr" presetSubtype="16" fill="hold" nodeType="afterEffect">
                                  <p:stCondLst>
                                    <p:cond delay="0"/>
                                  </p:stCondLst>
                                  <p:childTnLst>
                                    <p:set>
                                      <p:cBhvr>
                                        <p:cTn id="18" dur="1" fill="hold">
                                          <p:stCondLst>
                                            <p:cond delay="0"/>
                                          </p:stCondLst>
                                        </p:cTn>
                                        <p:tgtEl>
                                          <p:spTgt spid="33"/>
                                        </p:tgtEl>
                                        <p:attrNameLst>
                                          <p:attrName>style.visibility</p:attrName>
                                        </p:attrNameLst>
                                      </p:cBhvr>
                                      <p:to>
                                        <p:strVal val="visible"/>
                                      </p:to>
                                    </p:set>
                                    <p:animEffect transition="in" filter="circle(in)">
                                      <p:cBhvr>
                                        <p:cTn id="19" dur="1000"/>
                                        <p:tgtEl>
                                          <p:spTgt spid="33"/>
                                        </p:tgtEl>
                                      </p:cBhvr>
                                    </p:animEffect>
                                  </p:childTnLst>
                                </p:cTn>
                              </p:par>
                            </p:childTnLst>
                          </p:cTn>
                        </p:par>
                        <p:par>
                          <p:cTn id="20" fill="hold">
                            <p:stCondLst>
                              <p:cond delay="5000"/>
                            </p:stCondLst>
                            <p:childTnLst>
                              <p:par>
                                <p:cTn id="21" presetID="6" presetClass="entr" presetSubtype="16" fill="hold" nodeType="afterEffect">
                                  <p:stCondLst>
                                    <p:cond delay="0"/>
                                  </p:stCondLst>
                                  <p:childTnLst>
                                    <p:set>
                                      <p:cBhvr>
                                        <p:cTn id="22" dur="1" fill="hold">
                                          <p:stCondLst>
                                            <p:cond delay="0"/>
                                          </p:stCondLst>
                                        </p:cTn>
                                        <p:tgtEl>
                                          <p:spTgt spid="20"/>
                                        </p:tgtEl>
                                        <p:attrNameLst>
                                          <p:attrName>style.visibility</p:attrName>
                                        </p:attrNameLst>
                                      </p:cBhvr>
                                      <p:to>
                                        <p:strVal val="visible"/>
                                      </p:to>
                                    </p:set>
                                    <p:animEffect transition="in" filter="circle(in)">
                                      <p:cBhvr>
                                        <p:cTn id="23" dur="1000"/>
                                        <p:tgtEl>
                                          <p:spTgt spid="20"/>
                                        </p:tgtEl>
                                      </p:cBhvr>
                                    </p:animEffect>
                                  </p:childTnLst>
                                </p:cTn>
                              </p:par>
                            </p:childTnLst>
                          </p:cTn>
                        </p:par>
                        <p:par>
                          <p:cTn id="24" fill="hold">
                            <p:stCondLst>
                              <p:cond delay="6000"/>
                            </p:stCondLst>
                            <p:childTnLst>
                              <p:par>
                                <p:cTn id="25" presetID="6" presetClass="entr" presetSubtype="16" fill="hold" nodeType="afterEffect">
                                  <p:stCondLst>
                                    <p:cond delay="0"/>
                                  </p:stCondLst>
                                  <p:childTnLst>
                                    <p:set>
                                      <p:cBhvr>
                                        <p:cTn id="26" dur="1" fill="hold">
                                          <p:stCondLst>
                                            <p:cond delay="0"/>
                                          </p:stCondLst>
                                        </p:cTn>
                                        <p:tgtEl>
                                          <p:spTgt spid="39"/>
                                        </p:tgtEl>
                                        <p:attrNameLst>
                                          <p:attrName>style.visibility</p:attrName>
                                        </p:attrNameLst>
                                      </p:cBhvr>
                                      <p:to>
                                        <p:strVal val="visible"/>
                                      </p:to>
                                    </p:set>
                                    <p:animEffect transition="in" filter="circle(in)">
                                      <p:cBhvr>
                                        <p:cTn id="27" dur="1000"/>
                                        <p:tgtEl>
                                          <p:spTgt spid="39"/>
                                        </p:tgtEl>
                                      </p:cBhvr>
                                    </p:animEffect>
                                  </p:childTnLst>
                                </p:cTn>
                              </p:par>
                            </p:childTnLst>
                          </p:cTn>
                        </p:par>
                        <p:par>
                          <p:cTn id="28" fill="hold">
                            <p:stCondLst>
                              <p:cond delay="7000"/>
                            </p:stCondLst>
                            <p:childTnLst>
                              <p:par>
                                <p:cTn id="29" presetID="5" presetClass="entr" presetSubtype="10" fill="hold" nodeType="afterEffect">
                                  <p:stCondLst>
                                    <p:cond delay="0"/>
                                  </p:stCondLst>
                                  <p:childTnLst>
                                    <p:set>
                                      <p:cBhvr>
                                        <p:cTn id="30" dur="1" fill="hold">
                                          <p:stCondLst>
                                            <p:cond delay="0"/>
                                          </p:stCondLst>
                                        </p:cTn>
                                        <p:tgtEl>
                                          <p:spTgt spid="37"/>
                                        </p:tgtEl>
                                        <p:attrNameLst>
                                          <p:attrName>style.visibility</p:attrName>
                                        </p:attrNameLst>
                                      </p:cBhvr>
                                      <p:to>
                                        <p:strVal val="visible"/>
                                      </p:to>
                                    </p:set>
                                    <p:animEffect transition="in" filter="checkerboard(across)">
                                      <p:cBhvr>
                                        <p:cTn id="31" dur="1000"/>
                                        <p:tgtEl>
                                          <p:spTgt spid="37"/>
                                        </p:tgtEl>
                                      </p:cBhvr>
                                    </p:animEffect>
                                  </p:childTnLst>
                                </p:cTn>
                              </p:par>
                            </p:childTnLst>
                          </p:cTn>
                        </p:par>
                        <p:par>
                          <p:cTn id="32" fill="hold">
                            <p:stCondLst>
                              <p:cond delay="8000"/>
                            </p:stCondLst>
                            <p:childTnLst>
                              <p:par>
                                <p:cTn id="33" presetID="4" presetClass="entr" presetSubtype="16" fill="hold" nodeType="afterEffect">
                                  <p:stCondLst>
                                    <p:cond delay="0"/>
                                  </p:stCondLst>
                                  <p:childTnLst>
                                    <p:set>
                                      <p:cBhvr>
                                        <p:cTn id="34" dur="1" fill="hold">
                                          <p:stCondLst>
                                            <p:cond delay="0"/>
                                          </p:stCondLst>
                                        </p:cTn>
                                        <p:tgtEl>
                                          <p:spTgt spid="41"/>
                                        </p:tgtEl>
                                        <p:attrNameLst>
                                          <p:attrName>style.visibility</p:attrName>
                                        </p:attrNameLst>
                                      </p:cBhvr>
                                      <p:to>
                                        <p:strVal val="visible"/>
                                      </p:to>
                                    </p:set>
                                    <p:animEffect transition="in" filter="box(in)">
                                      <p:cBhvr>
                                        <p:cTn id="35" dur="1000"/>
                                        <p:tgtEl>
                                          <p:spTgt spid="41"/>
                                        </p:tgtEl>
                                      </p:cBhvr>
                                    </p:animEffect>
                                  </p:childTnLst>
                                </p:cTn>
                              </p:par>
                              <p:par>
                                <p:cTn id="36" presetID="3" presetClass="entr" presetSubtype="10" fill="hold" nodeType="withEffect">
                                  <p:stCondLst>
                                    <p:cond delay="0"/>
                                  </p:stCondLst>
                                  <p:childTnLst>
                                    <p:set>
                                      <p:cBhvr>
                                        <p:cTn id="37" dur="1" fill="hold">
                                          <p:stCondLst>
                                            <p:cond delay="0"/>
                                          </p:stCondLst>
                                        </p:cTn>
                                        <p:tgtEl>
                                          <p:spTgt spid="43"/>
                                        </p:tgtEl>
                                        <p:attrNameLst>
                                          <p:attrName>style.visibility</p:attrName>
                                        </p:attrNameLst>
                                      </p:cBhvr>
                                      <p:to>
                                        <p:strVal val="visible"/>
                                      </p:to>
                                    </p:set>
                                    <p:animEffect transition="in" filter="blinds(horizontal)">
                                      <p:cBhvr>
                                        <p:cTn id="38" dur="500"/>
                                        <p:tgtEl>
                                          <p:spTgt spid="43"/>
                                        </p:tgtEl>
                                      </p:cBhvr>
                                    </p:animEffect>
                                  </p:childTnLst>
                                </p:cTn>
                              </p:par>
                            </p:childTnLst>
                          </p:cTn>
                        </p:par>
                      </p:childTnLst>
                    </p:cTn>
                  </p:par>
                  <p:par>
                    <p:cTn id="39" fill="hold">
                      <p:stCondLst>
                        <p:cond delay="indefinite"/>
                      </p:stCondLst>
                      <p:childTnLst>
                        <p:par>
                          <p:cTn id="40" fill="hold">
                            <p:stCondLst>
                              <p:cond delay="0"/>
                            </p:stCondLst>
                            <p:childTnLst>
                              <p:par>
                                <p:cTn id="41" presetID="8" presetClass="entr" presetSubtype="16" fill="hold" nodeType="clickEffect">
                                  <p:stCondLst>
                                    <p:cond delay="0"/>
                                  </p:stCondLst>
                                  <p:childTnLst>
                                    <p:set>
                                      <p:cBhvr>
                                        <p:cTn id="42" dur="1" fill="hold">
                                          <p:stCondLst>
                                            <p:cond delay="0"/>
                                          </p:stCondLst>
                                        </p:cTn>
                                        <p:tgtEl>
                                          <p:spTgt spid="45"/>
                                        </p:tgtEl>
                                        <p:attrNameLst>
                                          <p:attrName>style.visibility</p:attrName>
                                        </p:attrNameLst>
                                      </p:cBhvr>
                                      <p:to>
                                        <p:strVal val="visible"/>
                                      </p:to>
                                    </p:set>
                                    <p:animEffect transition="in" filter="diamond(in)">
                                      <p:cBhvr>
                                        <p:cTn id="43" dur="20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rot="5400000">
            <a:off x="1447800" y="3886200"/>
            <a:ext cx="5945188"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386" name="Rectangle 5"/>
          <p:cNvSpPr>
            <a:spLocks noChangeArrowheads="1"/>
          </p:cNvSpPr>
          <p:nvPr/>
        </p:nvSpPr>
        <p:spPr bwMode="auto">
          <a:xfrm>
            <a:off x="0" y="0"/>
            <a:ext cx="9144000" cy="533400"/>
          </a:xfrm>
          <a:prstGeom prst="rect">
            <a:avLst/>
          </a:prstGeom>
          <a:solidFill>
            <a:schemeClr val="tx1"/>
          </a:solidFill>
          <a:ln w="57150" cmpd="thinThick">
            <a:pattFill prst="pct90">
              <a:fgClr>
                <a:srgbClr val="993300"/>
              </a:fgClr>
              <a:bgClr>
                <a:srgbClr val="FFFFFF"/>
              </a:bgClr>
            </a:pattFill>
            <a:miter lim="800000"/>
            <a:headEnd/>
            <a:tailEnd/>
          </a:ln>
        </p:spPr>
        <p:txBody>
          <a:bodyPr wrap="none" anchor="ctr"/>
          <a:lstStyle/>
          <a:p>
            <a:pPr algn="ctr" eaLnBrk="0" hangingPunct="0"/>
            <a:r>
              <a:rPr lang="en-US" sz="2800" b="1">
                <a:solidFill>
                  <a:srgbClr val="000099"/>
                </a:solidFill>
                <a:latin typeface=".VnTimeH" pitchFamily="34" charset="0"/>
              </a:rPr>
              <a:t> </a:t>
            </a:r>
          </a:p>
        </p:txBody>
      </p:sp>
      <p:sp>
        <p:nvSpPr>
          <p:cNvPr id="16387" name="Text Box 13"/>
          <p:cNvSpPr txBox="1">
            <a:spLocks noChangeArrowheads="1"/>
          </p:cNvSpPr>
          <p:nvPr/>
        </p:nvSpPr>
        <p:spPr bwMode="gray">
          <a:xfrm>
            <a:off x="0" y="76200"/>
            <a:ext cx="1308100" cy="400050"/>
          </a:xfrm>
          <a:prstGeom prst="rect">
            <a:avLst/>
          </a:prstGeom>
          <a:noFill/>
          <a:ln w="9525">
            <a:noFill/>
            <a:miter lim="800000"/>
            <a:headEnd/>
            <a:tailEnd/>
          </a:ln>
        </p:spPr>
        <p:txBody>
          <a:bodyPr wrap="none">
            <a:spAutoFit/>
          </a:bodyPr>
          <a:lstStyle/>
          <a:p>
            <a:pPr algn="ctr" eaLnBrk="0" hangingPunct="0"/>
            <a:r>
              <a:rPr lang="en-US" altLang="vi-VN" sz="2000" b="1">
                <a:solidFill>
                  <a:srgbClr val="FFFFFF"/>
                </a:solidFill>
                <a:latin typeface="Times New Roman" pitchFamily="18" charset="0"/>
                <a:cs typeface="Times New Roman" pitchFamily="18" charset="0"/>
              </a:rPr>
              <a:t>Ngữ văn 8</a:t>
            </a:r>
          </a:p>
        </p:txBody>
      </p:sp>
      <p:sp>
        <p:nvSpPr>
          <p:cNvPr id="16388" name="Oval 14"/>
          <p:cNvSpPr>
            <a:spLocks noChangeArrowheads="1"/>
          </p:cNvSpPr>
          <p:nvPr/>
        </p:nvSpPr>
        <p:spPr bwMode="gray">
          <a:xfrm>
            <a:off x="0" y="657225"/>
            <a:ext cx="1281113" cy="180975"/>
          </a:xfrm>
          <a:prstGeom prst="ellipse">
            <a:avLst/>
          </a:prstGeom>
          <a:gradFill rotWithShape="1">
            <a:gsLst>
              <a:gs pos="0">
                <a:schemeClr val="bg2"/>
              </a:gs>
              <a:gs pos="100000">
                <a:schemeClr val="bg1"/>
              </a:gs>
            </a:gsLst>
            <a:path path="shape">
              <a:fillToRect l="50000" t="50000" r="50000" b="50000"/>
            </a:path>
          </a:gradFill>
          <a:ln w="9525">
            <a:noFill/>
            <a:round/>
            <a:headEnd/>
            <a:tailEnd/>
          </a:ln>
        </p:spPr>
        <p:txBody>
          <a:bodyPr wrap="none" anchor="ctr"/>
          <a:lstStyle/>
          <a:p>
            <a:pPr algn="ctr"/>
            <a:endParaRPr lang="vi-VN" altLang="vi-VN"/>
          </a:p>
        </p:txBody>
      </p:sp>
      <p:grpSp>
        <p:nvGrpSpPr>
          <p:cNvPr id="16389" name="Group 10"/>
          <p:cNvGrpSpPr>
            <a:grpSpLocks/>
          </p:cNvGrpSpPr>
          <p:nvPr/>
        </p:nvGrpSpPr>
        <p:grpSpPr bwMode="auto">
          <a:xfrm>
            <a:off x="76200" y="0"/>
            <a:ext cx="1204913" cy="628650"/>
            <a:chOff x="2016" y="1920"/>
            <a:chExt cx="1680" cy="1680"/>
          </a:xfrm>
        </p:grpSpPr>
        <p:sp>
          <p:nvSpPr>
            <p:cNvPr id="12" name="Oval 11"/>
            <p:cNvSpPr>
              <a:spLocks noChangeArrowheads="1"/>
            </p:cNvSpPr>
            <p:nvPr/>
          </p:nvSpPr>
          <p:spPr bwMode="gray">
            <a:xfrm>
              <a:off x="2016" y="1920"/>
              <a:ext cx="1680" cy="1680"/>
            </a:xfrm>
            <a:prstGeom prst="ellipse">
              <a:avLst/>
            </a:prstGeom>
            <a:gradFill rotWithShape="1">
              <a:gsLst>
                <a:gs pos="0">
                  <a:schemeClr val="accent2"/>
                </a:gs>
                <a:gs pos="100000">
                  <a:schemeClr val="accent2">
                    <a:gamma/>
                    <a:shade val="63529"/>
                    <a:invGamma/>
                  </a:schemeClr>
                </a:gs>
              </a:gsLst>
              <a:lin ang="5400000" scaled="1"/>
            </a:gradFill>
            <a:ln w="9525">
              <a:noFill/>
              <a:round/>
              <a:headEnd/>
              <a:tailEnd/>
            </a:ln>
            <a:effectLst/>
          </p:spPr>
          <p:txBody>
            <a:bodyPr wrap="none" anchor="ctr"/>
            <a:lstStyle/>
            <a:p>
              <a:pPr fontAlgn="auto">
                <a:spcBef>
                  <a:spcPts val="0"/>
                </a:spcBef>
                <a:spcAft>
                  <a:spcPts val="0"/>
                </a:spcAft>
                <a:defRPr/>
              </a:pPr>
              <a:endParaRPr lang="en-US">
                <a:latin typeface="+mn-lt"/>
                <a:cs typeface="+mn-cs"/>
              </a:endParaRPr>
            </a:p>
          </p:txBody>
        </p:sp>
        <p:sp>
          <p:nvSpPr>
            <p:cNvPr id="16406" name="Freeform 12"/>
            <p:cNvSpPr>
              <a:spLocks/>
            </p:cNvSpPr>
            <p:nvPr/>
          </p:nvSpPr>
          <p:spPr bwMode="gray">
            <a:xfrm>
              <a:off x="2208" y="1948"/>
              <a:ext cx="1296" cy="634"/>
            </a:xfrm>
            <a:custGeom>
              <a:avLst/>
              <a:gdLst>
                <a:gd name="T0" fmla="*/ 871 w 1321"/>
                <a:gd name="T1" fmla="*/ 35 h 712"/>
                <a:gd name="T2" fmla="*/ 882 w 1321"/>
                <a:gd name="T3" fmla="*/ 38 h 712"/>
                <a:gd name="T4" fmla="*/ 885 w 1321"/>
                <a:gd name="T5" fmla="*/ 42 h 712"/>
                <a:gd name="T6" fmla="*/ 880 w 1321"/>
                <a:gd name="T7" fmla="*/ 45 h 712"/>
                <a:gd name="T8" fmla="*/ 869 w 1321"/>
                <a:gd name="T9" fmla="*/ 48 h 712"/>
                <a:gd name="T10" fmla="*/ 852 w 1321"/>
                <a:gd name="T11" fmla="*/ 51 h 712"/>
                <a:gd name="T12" fmla="*/ 829 w 1321"/>
                <a:gd name="T13" fmla="*/ 53 h 712"/>
                <a:gd name="T14" fmla="*/ 801 w 1321"/>
                <a:gd name="T15" fmla="*/ 54 h 712"/>
                <a:gd name="T16" fmla="*/ 768 w 1321"/>
                <a:gd name="T17" fmla="*/ 57 h 712"/>
                <a:gd name="T18" fmla="*/ 731 w 1321"/>
                <a:gd name="T19" fmla="*/ 59 h 712"/>
                <a:gd name="T20" fmla="*/ 690 w 1321"/>
                <a:gd name="T21" fmla="*/ 60 h 712"/>
                <a:gd name="T22" fmla="*/ 648 w 1321"/>
                <a:gd name="T23" fmla="*/ 61 h 712"/>
                <a:gd name="T24" fmla="*/ 600 w 1321"/>
                <a:gd name="T25" fmla="*/ 61 h 712"/>
                <a:gd name="T26" fmla="*/ 552 w 1321"/>
                <a:gd name="T27" fmla="*/ 61 h 712"/>
                <a:gd name="T28" fmla="*/ 533 w 1321"/>
                <a:gd name="T29" fmla="*/ 62 h 712"/>
                <a:gd name="T30" fmla="*/ 319 w 1321"/>
                <a:gd name="T31" fmla="*/ 62 h 712"/>
                <a:gd name="T32" fmla="*/ 316 w 1321"/>
                <a:gd name="T33" fmla="*/ 62 h 712"/>
                <a:gd name="T34" fmla="*/ 274 w 1321"/>
                <a:gd name="T35" fmla="*/ 61 h 712"/>
                <a:gd name="T36" fmla="*/ 233 w 1321"/>
                <a:gd name="T37" fmla="*/ 61 h 712"/>
                <a:gd name="T38" fmla="*/ 195 w 1321"/>
                <a:gd name="T39" fmla="*/ 61 h 712"/>
                <a:gd name="T40" fmla="*/ 159 w 1321"/>
                <a:gd name="T41" fmla="*/ 60 h 712"/>
                <a:gd name="T42" fmla="*/ 125 w 1321"/>
                <a:gd name="T43" fmla="*/ 60 h 712"/>
                <a:gd name="T44" fmla="*/ 96 w 1321"/>
                <a:gd name="T45" fmla="*/ 58 h 712"/>
                <a:gd name="T46" fmla="*/ 69 w 1321"/>
                <a:gd name="T47" fmla="*/ 56 h 712"/>
                <a:gd name="T48" fmla="*/ 46 w 1321"/>
                <a:gd name="T49" fmla="*/ 54 h 712"/>
                <a:gd name="T50" fmla="*/ 26 w 1321"/>
                <a:gd name="T51" fmla="*/ 53 h 712"/>
                <a:gd name="T52" fmla="*/ 18 w 1321"/>
                <a:gd name="T53" fmla="*/ 51 h 712"/>
                <a:gd name="T54" fmla="*/ 6 w 1321"/>
                <a:gd name="T55" fmla="*/ 48 h 712"/>
                <a:gd name="T56" fmla="*/ 0 w 1321"/>
                <a:gd name="T57" fmla="*/ 46 h 712"/>
                <a:gd name="T58" fmla="*/ 0 w 1321"/>
                <a:gd name="T59" fmla="*/ 45 h 712"/>
                <a:gd name="T60" fmla="*/ 4 w 1321"/>
                <a:gd name="T61" fmla="*/ 42 h 712"/>
                <a:gd name="T62" fmla="*/ 16 w 1321"/>
                <a:gd name="T63" fmla="*/ 38 h 712"/>
                <a:gd name="T64" fmla="*/ 30 w 1321"/>
                <a:gd name="T65" fmla="*/ 33 h 712"/>
                <a:gd name="T66" fmla="*/ 65 w 1321"/>
                <a:gd name="T67" fmla="*/ 26 h 712"/>
                <a:gd name="T68" fmla="*/ 100 w 1321"/>
                <a:gd name="T69" fmla="*/ 20 h 712"/>
                <a:gd name="T70" fmla="*/ 136 w 1321"/>
                <a:gd name="T71" fmla="*/ 15 h 712"/>
                <a:gd name="T72" fmla="*/ 180 w 1321"/>
                <a:gd name="T73" fmla="*/ 11 h 712"/>
                <a:gd name="T74" fmla="*/ 229 w 1321"/>
                <a:gd name="T75" fmla="*/ 7 h 712"/>
                <a:gd name="T76" fmla="*/ 278 w 1321"/>
                <a:gd name="T77" fmla="*/ 4 h 712"/>
                <a:gd name="T78" fmla="*/ 333 w 1321"/>
                <a:gd name="T79" fmla="*/ 4 h 712"/>
                <a:gd name="T80" fmla="*/ 389 w 1321"/>
                <a:gd name="T81" fmla="*/ 4 h 712"/>
                <a:gd name="T82" fmla="*/ 447 w 1321"/>
                <a:gd name="T83" fmla="*/ 0 h 712"/>
                <a:gd name="T84" fmla="*/ 447 w 1321"/>
                <a:gd name="T85" fmla="*/ 0 h 712"/>
                <a:gd name="T86" fmla="*/ 508 w 1321"/>
                <a:gd name="T87" fmla="*/ 4 h 712"/>
                <a:gd name="T88" fmla="*/ 567 w 1321"/>
                <a:gd name="T89" fmla="*/ 4 h 712"/>
                <a:gd name="T90" fmla="*/ 624 w 1321"/>
                <a:gd name="T91" fmla="*/ 4 h 712"/>
                <a:gd name="T92" fmla="*/ 677 w 1321"/>
                <a:gd name="T93" fmla="*/ 8 h 712"/>
                <a:gd name="T94" fmla="*/ 724 w 1321"/>
                <a:gd name="T95" fmla="*/ 12 h 712"/>
                <a:gd name="T96" fmla="*/ 769 w 1321"/>
                <a:gd name="T97" fmla="*/ 17 h 712"/>
                <a:gd name="T98" fmla="*/ 808 w 1321"/>
                <a:gd name="T99" fmla="*/ 22 h 712"/>
                <a:gd name="T100" fmla="*/ 842 w 1321"/>
                <a:gd name="T101" fmla="*/ 28 h 712"/>
                <a:gd name="T102" fmla="*/ 871 w 1321"/>
                <a:gd name="T103" fmla="*/ 35 h 712"/>
                <a:gd name="T104" fmla="*/ 871 w 1321"/>
                <a:gd name="T105" fmla="*/ 35 h 71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321"/>
                <a:gd name="T160" fmla="*/ 0 h 712"/>
                <a:gd name="T161" fmla="*/ 1321 w 1321"/>
                <a:gd name="T162" fmla="*/ 712 h 71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759" y="6"/>
                  </a:lnTo>
                  <a:lnTo>
                    <a:pt x="847" y="23"/>
                  </a:lnTo>
                  <a:lnTo>
                    <a:pt x="932" y="53"/>
                  </a:lnTo>
                  <a:lnTo>
                    <a:pt x="1010" y="90"/>
                  </a:lnTo>
                  <a:lnTo>
                    <a:pt x="1082" y="137"/>
                  </a:lnTo>
                  <a:lnTo>
                    <a:pt x="1149" y="194"/>
                  </a:lnTo>
                  <a:lnTo>
                    <a:pt x="1208" y="256"/>
                  </a:lnTo>
                  <a:lnTo>
                    <a:pt x="1258" y="325"/>
                  </a:lnTo>
                  <a:lnTo>
                    <a:pt x="1301" y="401"/>
                  </a:lnTo>
                  <a:close/>
                </a:path>
              </a:pathLst>
            </a:custGeom>
            <a:gradFill rotWithShape="1">
              <a:gsLst>
                <a:gs pos="0">
                  <a:srgbClr val="FFFFFF"/>
                </a:gs>
                <a:gs pos="100000">
                  <a:schemeClr val="accent2"/>
                </a:gs>
              </a:gsLst>
              <a:lin ang="5400000" scaled="1"/>
            </a:gradFill>
            <a:ln w="0">
              <a:noFill/>
              <a:round/>
              <a:headEnd/>
              <a:tailEnd/>
            </a:ln>
          </p:spPr>
          <p:txBody>
            <a:bodyPr/>
            <a:lstStyle/>
            <a:p>
              <a:endParaRPr lang="en-US"/>
            </a:p>
          </p:txBody>
        </p:sp>
      </p:grpSp>
      <p:sp>
        <p:nvSpPr>
          <p:cNvPr id="16390" name="Text Box 13"/>
          <p:cNvSpPr txBox="1">
            <a:spLocks noChangeArrowheads="1"/>
          </p:cNvSpPr>
          <p:nvPr/>
        </p:nvSpPr>
        <p:spPr bwMode="gray">
          <a:xfrm>
            <a:off x="0" y="76200"/>
            <a:ext cx="1308100" cy="400050"/>
          </a:xfrm>
          <a:prstGeom prst="rect">
            <a:avLst/>
          </a:prstGeom>
          <a:noFill/>
          <a:ln w="9525">
            <a:noFill/>
            <a:miter lim="800000"/>
            <a:headEnd/>
            <a:tailEnd/>
          </a:ln>
        </p:spPr>
        <p:txBody>
          <a:bodyPr wrap="none">
            <a:spAutoFit/>
          </a:bodyPr>
          <a:lstStyle/>
          <a:p>
            <a:pPr algn="ctr" eaLnBrk="0" hangingPunct="0"/>
            <a:r>
              <a:rPr lang="en-US" altLang="vi-VN" sz="2000" b="1">
                <a:solidFill>
                  <a:srgbClr val="FFFFFF"/>
                </a:solidFill>
                <a:latin typeface="Times New Roman" pitchFamily="18" charset="0"/>
                <a:cs typeface="Times New Roman" pitchFamily="18" charset="0"/>
              </a:rPr>
              <a:t>Ngữ văn 8</a:t>
            </a:r>
          </a:p>
        </p:txBody>
      </p:sp>
      <p:sp>
        <p:nvSpPr>
          <p:cNvPr id="17" name="TextBox 16"/>
          <p:cNvSpPr txBox="1">
            <a:spLocks noChangeArrowheads="1"/>
          </p:cNvSpPr>
          <p:nvPr/>
        </p:nvSpPr>
        <p:spPr bwMode="auto">
          <a:xfrm>
            <a:off x="0" y="609600"/>
            <a:ext cx="4546437" cy="1138773"/>
          </a:xfrm>
          <a:prstGeom prst="rect">
            <a:avLst/>
          </a:prstGeom>
          <a:noFill/>
          <a:ln w="9525">
            <a:noFill/>
            <a:miter lim="800000"/>
            <a:headEnd/>
            <a:tailEnd/>
          </a:ln>
        </p:spPr>
        <p:txBody>
          <a:bodyPr wrap="none">
            <a:spAutoFit/>
          </a:bodyPr>
          <a:lstStyle/>
          <a:p>
            <a:r>
              <a:rPr lang="vi-VN" altLang="vi-VN" sz="2400" b="1" dirty="0">
                <a:latin typeface="Times New Roman" pitchFamily="18" charset="0"/>
                <a:cs typeface="Times New Roman" pitchFamily="18" charset="0"/>
              </a:rPr>
              <a:t>I.Nói giảm nói tránh và tác dụng</a:t>
            </a:r>
            <a:r>
              <a:rPr lang="en-US" altLang="vi-VN" sz="2400" b="1" dirty="0">
                <a:latin typeface="Times New Roman" pitchFamily="18" charset="0"/>
                <a:cs typeface="Times New Roman" pitchFamily="18" charset="0"/>
              </a:rPr>
              <a:t> </a:t>
            </a:r>
          </a:p>
          <a:p>
            <a:r>
              <a:rPr lang="en-US" altLang="vi-VN" sz="2400" b="1" dirty="0" err="1">
                <a:latin typeface="Times New Roman" pitchFamily="18" charset="0"/>
                <a:cs typeface="Times New Roman" pitchFamily="18" charset="0"/>
              </a:rPr>
              <a:t>nói</a:t>
            </a:r>
            <a:r>
              <a:rPr lang="en-US" altLang="vi-VN" sz="2400" b="1" dirty="0">
                <a:latin typeface="Times New Roman" pitchFamily="18" charset="0"/>
                <a:cs typeface="Times New Roman" pitchFamily="18" charset="0"/>
              </a:rPr>
              <a:t> </a:t>
            </a:r>
            <a:r>
              <a:rPr lang="en-US" altLang="vi-VN" sz="2400" b="1" dirty="0" err="1">
                <a:latin typeface="Times New Roman" pitchFamily="18" charset="0"/>
                <a:cs typeface="Times New Roman" pitchFamily="18" charset="0"/>
              </a:rPr>
              <a:t>giảm</a:t>
            </a:r>
            <a:r>
              <a:rPr lang="en-US" altLang="vi-VN" sz="2400" b="1" dirty="0">
                <a:latin typeface="Times New Roman" pitchFamily="18" charset="0"/>
                <a:cs typeface="Times New Roman" pitchFamily="18" charset="0"/>
              </a:rPr>
              <a:t> </a:t>
            </a:r>
            <a:r>
              <a:rPr lang="en-US" altLang="vi-VN" sz="2400" b="1" dirty="0" err="1">
                <a:latin typeface="Times New Roman" pitchFamily="18" charset="0"/>
                <a:cs typeface="Times New Roman" pitchFamily="18" charset="0"/>
              </a:rPr>
              <a:t>nói</a:t>
            </a:r>
            <a:r>
              <a:rPr lang="en-US" altLang="vi-VN" sz="2400" b="1" dirty="0">
                <a:latin typeface="Times New Roman" pitchFamily="18" charset="0"/>
                <a:cs typeface="Times New Roman" pitchFamily="18" charset="0"/>
              </a:rPr>
              <a:t> </a:t>
            </a:r>
            <a:r>
              <a:rPr lang="en-US" altLang="vi-VN" sz="2400" b="1" dirty="0" err="1">
                <a:latin typeface="Times New Roman" pitchFamily="18" charset="0"/>
                <a:cs typeface="Times New Roman" pitchFamily="18" charset="0"/>
              </a:rPr>
              <a:t>tránh</a:t>
            </a:r>
            <a:r>
              <a:rPr lang="en-US" altLang="vi-VN" sz="2400" b="1" dirty="0">
                <a:latin typeface="Times New Roman" pitchFamily="18" charset="0"/>
                <a:cs typeface="Times New Roman" pitchFamily="18" charset="0"/>
              </a:rPr>
              <a:t>.</a:t>
            </a:r>
            <a:endParaRPr lang="vi-VN" altLang="vi-VN" sz="2400" b="1" dirty="0">
              <a:latin typeface="Times New Roman" pitchFamily="18" charset="0"/>
              <a:cs typeface="Times New Roman" pitchFamily="18" charset="0"/>
            </a:endParaRPr>
          </a:p>
          <a:p>
            <a:pPr>
              <a:buFontTx/>
              <a:buAutoNum type="arabicPeriod"/>
            </a:pPr>
            <a:r>
              <a:rPr lang="en-US" altLang="vi-VN" sz="2000" b="1" dirty="0">
                <a:latin typeface="Times New Roman" pitchFamily="18" charset="0"/>
                <a:cs typeface="Times New Roman" pitchFamily="18" charset="0"/>
              </a:rPr>
              <a:t> </a:t>
            </a:r>
            <a:r>
              <a:rPr lang="vi-VN" altLang="vi-VN" sz="2000" b="1" dirty="0" smtClean="0">
                <a:latin typeface="Times New Roman" pitchFamily="18" charset="0"/>
                <a:cs typeface="Times New Roman" pitchFamily="18" charset="0"/>
              </a:rPr>
              <a:t>Ví dụ:</a:t>
            </a:r>
            <a:endParaRPr lang="en-US" sz="2400" dirty="0">
              <a:latin typeface="Calibri" pitchFamily="34" charset="0"/>
            </a:endParaRPr>
          </a:p>
        </p:txBody>
      </p:sp>
      <p:sp>
        <p:nvSpPr>
          <p:cNvPr id="18" name="TextBox 17"/>
          <p:cNvSpPr txBox="1"/>
          <p:nvPr/>
        </p:nvSpPr>
        <p:spPr>
          <a:xfrm>
            <a:off x="4572000" y="1466195"/>
            <a:ext cx="4648199" cy="4401205"/>
          </a:xfrm>
          <a:prstGeom prst="rect">
            <a:avLst/>
          </a:prstGeom>
          <a:noFill/>
          <a:scene3d>
            <a:camera prst="orthographicFront"/>
            <a:lightRig rig="threePt" dir="t"/>
          </a:scene3d>
          <a:sp3d>
            <a:bevelT/>
          </a:sp3d>
        </p:spPr>
        <p:txBody>
          <a:bodyPr>
            <a:spAutoFit/>
          </a:bodyPr>
          <a:lstStyle/>
          <a:p>
            <a:pPr marL="122238" indent="-122238">
              <a:buFontTx/>
              <a:buAutoNum type="alphaLcPeriod"/>
              <a:defRPr/>
            </a:pPr>
            <a:r>
              <a:rPr lang="vi-VN" sz="2000" i="1">
                <a:solidFill>
                  <a:srgbClr val="0000FF"/>
                </a:solidFill>
                <a:latin typeface="Times New Roman" pitchFamily="18" charset="0"/>
                <a:cs typeface="Times New Roman" pitchFamily="18" charset="0"/>
              </a:rPr>
              <a:t>Vì vậy, tôi để sẵn mấy lời này phòng khi tôi sẽ</a:t>
            </a:r>
            <a:r>
              <a:rPr lang="vi-VN" sz="2000" b="1" i="1">
                <a:solidFill>
                  <a:srgbClr val="0000FF"/>
                </a:solidFill>
                <a:latin typeface="Times New Roman" pitchFamily="18" charset="0"/>
                <a:cs typeface="Times New Roman" pitchFamily="18" charset="0"/>
              </a:rPr>
              <a:t> đi gặp cụ Các Mác, cụ Lê-nin và các vị  cách mạng đàn anh khác, </a:t>
            </a:r>
            <a:r>
              <a:rPr lang="vi-VN" sz="2000" i="1">
                <a:solidFill>
                  <a:srgbClr val="0000FF"/>
                </a:solidFill>
                <a:latin typeface="Times New Roman" pitchFamily="18" charset="0"/>
                <a:cs typeface="Times New Roman" pitchFamily="18" charset="0"/>
              </a:rPr>
              <a:t>thì đồng bào cả nước, đồng chí trong Đảng và bạn bè khắp nơi đều khỏi cảm thấy đột ngột</a:t>
            </a:r>
            <a:r>
              <a:rPr lang="en-US" sz="2000" i="1">
                <a:solidFill>
                  <a:srgbClr val="0000FF"/>
                </a:solidFill>
                <a:latin typeface="Times New Roman" pitchFamily="18" charset="0"/>
                <a:cs typeface="Times New Roman" pitchFamily="18" charset="0"/>
              </a:rPr>
              <a:t>.</a:t>
            </a:r>
            <a:endParaRPr lang="vi-VN" sz="2000" i="1">
              <a:solidFill>
                <a:srgbClr val="0000FF"/>
              </a:solidFill>
              <a:latin typeface="Times New Roman" pitchFamily="18" charset="0"/>
              <a:cs typeface="Times New Roman" pitchFamily="18" charset="0"/>
            </a:endParaRPr>
          </a:p>
          <a:p>
            <a:pPr marL="122238" indent="-122238">
              <a:defRPr/>
            </a:pPr>
            <a:endParaRPr lang="vi-VN" sz="2000" i="1">
              <a:solidFill>
                <a:srgbClr val="0000FF"/>
              </a:solidFill>
              <a:latin typeface="Times New Roman" pitchFamily="18" charset="0"/>
              <a:cs typeface="Times New Roman" pitchFamily="18" charset="0"/>
            </a:endParaRPr>
          </a:p>
          <a:p>
            <a:pPr marL="122238" indent="-122238">
              <a:defRPr/>
            </a:pPr>
            <a:r>
              <a:rPr lang="vi-VN" sz="2000" i="1">
                <a:solidFill>
                  <a:srgbClr val="0000FF"/>
                </a:solidFill>
                <a:latin typeface="Times New Roman" pitchFamily="18" charset="0"/>
                <a:cs typeface="Times New Roman" pitchFamily="18" charset="0"/>
              </a:rPr>
              <a:t>b.Bác đã</a:t>
            </a:r>
            <a:r>
              <a:rPr lang="vi-VN" sz="2000" b="1" i="1">
                <a:solidFill>
                  <a:srgbClr val="0000FF"/>
                </a:solidFill>
                <a:latin typeface="Times New Roman" pitchFamily="18" charset="0"/>
                <a:cs typeface="Times New Roman" pitchFamily="18" charset="0"/>
              </a:rPr>
              <a:t> đi </a:t>
            </a:r>
            <a:r>
              <a:rPr lang="vi-VN" sz="2000" i="1">
                <a:solidFill>
                  <a:srgbClr val="0000FF"/>
                </a:solidFill>
                <a:latin typeface="Times New Roman" pitchFamily="18" charset="0"/>
                <a:cs typeface="Times New Roman" pitchFamily="18" charset="0"/>
              </a:rPr>
              <a:t>rồi sao Bác ơi!</a:t>
            </a:r>
          </a:p>
          <a:p>
            <a:pPr marL="122238" indent="-122238">
              <a:defRPr/>
            </a:pPr>
            <a:r>
              <a:rPr lang="vi-VN" sz="2000" i="1">
                <a:solidFill>
                  <a:srgbClr val="0000FF"/>
                </a:solidFill>
                <a:latin typeface="Times New Roman" pitchFamily="18" charset="0"/>
                <a:cs typeface="Times New Roman" pitchFamily="18" charset="0"/>
              </a:rPr>
              <a:t>Mùa thu đang đẹp nắng xanh trời.</a:t>
            </a:r>
          </a:p>
          <a:p>
            <a:pPr marL="122238" indent="-122238">
              <a:defRPr/>
            </a:pPr>
            <a:endParaRPr lang="vi-VN" sz="2000" i="1">
              <a:solidFill>
                <a:srgbClr val="0000FF"/>
              </a:solidFill>
              <a:latin typeface="Times New Roman" pitchFamily="18" charset="0"/>
              <a:cs typeface="Times New Roman" pitchFamily="18" charset="0"/>
            </a:endParaRPr>
          </a:p>
          <a:p>
            <a:pPr marL="122238" indent="-122238">
              <a:defRPr/>
            </a:pPr>
            <a:r>
              <a:rPr lang="vi-VN" sz="2000" i="1">
                <a:solidFill>
                  <a:srgbClr val="0000FF"/>
                </a:solidFill>
                <a:latin typeface="Times New Roman" pitchFamily="18" charset="0"/>
                <a:cs typeface="Times New Roman" pitchFamily="18" charset="0"/>
              </a:rPr>
              <a:t>c.Lượng con ông Độ đây mà... Rõ tội</a:t>
            </a:r>
            <a:r>
              <a:rPr lang="vi-VN" sz="2000" b="1" i="1">
                <a:solidFill>
                  <a:srgbClr val="0000FF"/>
                </a:solidFill>
                <a:latin typeface="Times New Roman" pitchFamily="18" charset="0"/>
                <a:cs typeface="Times New Roman" pitchFamily="18" charset="0"/>
              </a:rPr>
              <a:t> </a:t>
            </a:r>
            <a:r>
              <a:rPr lang="vi-VN" sz="2000" i="1">
                <a:solidFill>
                  <a:srgbClr val="0000FF"/>
                </a:solidFill>
                <a:latin typeface="Times New Roman" pitchFamily="18" charset="0"/>
                <a:cs typeface="Times New Roman" pitchFamily="18" charset="0"/>
              </a:rPr>
              <a:t>nghiệp, về đến nhà thì bố mẹ</a:t>
            </a:r>
            <a:r>
              <a:rPr lang="vi-VN" sz="2000" b="1" i="1">
                <a:solidFill>
                  <a:srgbClr val="0000FF"/>
                </a:solidFill>
                <a:latin typeface="Times New Roman" pitchFamily="18" charset="0"/>
                <a:cs typeface="Times New Roman" pitchFamily="18" charset="0"/>
              </a:rPr>
              <a:t> chẳng còn.</a:t>
            </a:r>
          </a:p>
          <a:p>
            <a:pPr marL="122238" indent="-122238">
              <a:defRPr/>
            </a:pPr>
            <a:endParaRPr lang="vi-VN" sz="2000" b="1" i="1">
              <a:solidFill>
                <a:srgbClr val="0000FF"/>
              </a:solidFill>
              <a:latin typeface="Times New Roman" pitchFamily="18" charset="0"/>
              <a:cs typeface="Times New Roman" pitchFamily="18" charset="0"/>
            </a:endParaRPr>
          </a:p>
          <a:p>
            <a:pPr marL="122238" indent="-122238">
              <a:defRPr/>
            </a:pPr>
            <a:endParaRPr lang="en-US" sz="2000" b="1">
              <a:solidFill>
                <a:srgbClr val="0000FF"/>
              </a:solidFill>
              <a:latin typeface="Times New Roman" pitchFamily="18" charset="0"/>
              <a:cs typeface="Times New Roman" pitchFamily="18" charset="0"/>
            </a:endParaRPr>
          </a:p>
        </p:txBody>
      </p:sp>
      <p:sp>
        <p:nvSpPr>
          <p:cNvPr id="15" name="TextBox 14"/>
          <p:cNvSpPr txBox="1">
            <a:spLocks noChangeArrowheads="1"/>
          </p:cNvSpPr>
          <p:nvPr/>
        </p:nvSpPr>
        <p:spPr bwMode="auto">
          <a:xfrm>
            <a:off x="304800" y="2077699"/>
            <a:ext cx="2286000" cy="366713"/>
          </a:xfrm>
          <a:prstGeom prst="rect">
            <a:avLst/>
          </a:prstGeom>
          <a:noFill/>
          <a:ln w="9525">
            <a:noFill/>
            <a:miter lim="800000"/>
            <a:headEnd/>
            <a:tailEnd/>
          </a:ln>
        </p:spPr>
        <p:txBody>
          <a:bodyPr>
            <a:spAutoFit/>
          </a:bodyPr>
          <a:lstStyle/>
          <a:p>
            <a:r>
              <a:rPr lang="vi-VN" b="1" u="sng" dirty="0" smtClean="0">
                <a:latin typeface="Times New Roman" pitchFamily="18" charset="0"/>
                <a:cs typeface="Times New Roman" pitchFamily="18" charset="0"/>
              </a:rPr>
              <a:t>Ví dụ </a:t>
            </a:r>
            <a:r>
              <a:rPr lang="en-US" b="1" u="sng" dirty="0" smtClean="0">
                <a:latin typeface="Times New Roman" pitchFamily="18" charset="0"/>
                <a:cs typeface="Times New Roman" pitchFamily="18" charset="0"/>
              </a:rPr>
              <a:t>1</a:t>
            </a:r>
            <a:r>
              <a:rPr lang="en-US" b="1" u="sng" dirty="0">
                <a:latin typeface="Times New Roman" pitchFamily="18" charset="0"/>
                <a:cs typeface="Times New Roman" pitchFamily="18" charset="0"/>
              </a:rPr>
              <a:t>:</a:t>
            </a:r>
          </a:p>
        </p:txBody>
      </p:sp>
      <p:sp>
        <p:nvSpPr>
          <p:cNvPr id="19" name="TextBox 18"/>
          <p:cNvSpPr txBox="1">
            <a:spLocks noChangeArrowheads="1"/>
          </p:cNvSpPr>
          <p:nvPr/>
        </p:nvSpPr>
        <p:spPr bwMode="auto">
          <a:xfrm>
            <a:off x="152400" y="2425700"/>
            <a:ext cx="4876800" cy="1006475"/>
          </a:xfrm>
          <a:prstGeom prst="rect">
            <a:avLst/>
          </a:prstGeom>
          <a:noFill/>
          <a:ln w="9525">
            <a:noFill/>
            <a:miter lim="800000"/>
            <a:headEnd/>
            <a:tailEnd/>
          </a:ln>
        </p:spPr>
        <p:txBody>
          <a:bodyPr>
            <a:spAutoFit/>
          </a:bodyPr>
          <a:lstStyle/>
          <a:p>
            <a:pPr marL="577850" indent="-457200"/>
            <a:r>
              <a:rPr lang="vi-VN" altLang="vi-VN" sz="2000">
                <a:latin typeface="Times New Roman" pitchFamily="18" charset="0"/>
                <a:cs typeface="Times New Roman" pitchFamily="18" charset="0"/>
              </a:rPr>
              <a:t>-</a:t>
            </a:r>
            <a:r>
              <a:rPr lang="en-US" altLang="vi-VN" sz="2000">
                <a:latin typeface="Times New Roman" pitchFamily="18" charset="0"/>
                <a:cs typeface="Times New Roman" pitchFamily="18" charset="0"/>
              </a:rPr>
              <a:t>...</a:t>
            </a:r>
            <a:r>
              <a:rPr lang="vi-VN" altLang="vi-VN" sz="2000">
                <a:latin typeface="Times New Roman" pitchFamily="18" charset="0"/>
                <a:cs typeface="Times New Roman" pitchFamily="18" charset="0"/>
              </a:rPr>
              <a:t> </a:t>
            </a:r>
            <a:r>
              <a:rPr lang="en-US" altLang="vi-VN" sz="2000">
                <a:latin typeface="Times New Roman" pitchFamily="18" charset="0"/>
                <a:cs typeface="Times New Roman" pitchFamily="18" charset="0"/>
              </a:rPr>
              <a:t>đ</a:t>
            </a:r>
            <a:r>
              <a:rPr lang="vi-VN" altLang="vi-VN" sz="2000">
                <a:latin typeface="Times New Roman" pitchFamily="18" charset="0"/>
                <a:cs typeface="Times New Roman" pitchFamily="18" charset="0"/>
              </a:rPr>
              <a:t>i gặp cụ Các Mác...</a:t>
            </a:r>
          </a:p>
          <a:p>
            <a:pPr marL="577850" indent="-457200"/>
            <a:r>
              <a:rPr lang="en-US" altLang="vi-VN" sz="2000">
                <a:latin typeface="Times New Roman" pitchFamily="18" charset="0"/>
                <a:cs typeface="Times New Roman" pitchFamily="18" charset="0"/>
              </a:rPr>
              <a:t>-...đ</a:t>
            </a:r>
            <a:r>
              <a:rPr lang="vi-VN" altLang="vi-VN" sz="2000">
                <a:latin typeface="Times New Roman" pitchFamily="18" charset="0"/>
                <a:cs typeface="Times New Roman" pitchFamily="18" charset="0"/>
              </a:rPr>
              <a:t>i</a:t>
            </a:r>
          </a:p>
          <a:p>
            <a:pPr marL="577850" indent="-457200"/>
            <a:r>
              <a:rPr lang="en-US" altLang="vi-VN" sz="2000">
                <a:latin typeface="Times New Roman" pitchFamily="18" charset="0"/>
                <a:cs typeface="Times New Roman" pitchFamily="18" charset="0"/>
              </a:rPr>
              <a:t>-...c</a:t>
            </a:r>
            <a:r>
              <a:rPr lang="vi-VN" altLang="vi-VN" sz="2000">
                <a:latin typeface="Times New Roman" pitchFamily="18" charset="0"/>
                <a:cs typeface="Times New Roman" pitchFamily="18" charset="0"/>
              </a:rPr>
              <a:t>hẳng còn</a:t>
            </a:r>
            <a:endParaRPr lang="en-US" sz="2000">
              <a:latin typeface="Times New Roman" pitchFamily="18" charset="0"/>
              <a:cs typeface="Times New Roman" pitchFamily="18" charset="0"/>
            </a:endParaRPr>
          </a:p>
        </p:txBody>
      </p:sp>
      <p:sp>
        <p:nvSpPr>
          <p:cNvPr id="20" name="Right Brace 19"/>
          <p:cNvSpPr/>
          <p:nvPr/>
        </p:nvSpPr>
        <p:spPr>
          <a:xfrm>
            <a:off x="2743200" y="2444750"/>
            <a:ext cx="152400" cy="7620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sz="1600" b="1"/>
          </a:p>
        </p:txBody>
      </p:sp>
      <p:sp>
        <p:nvSpPr>
          <p:cNvPr id="21" name="TextBox 20"/>
          <p:cNvSpPr txBox="1">
            <a:spLocks noChangeArrowheads="1"/>
          </p:cNvSpPr>
          <p:nvPr/>
        </p:nvSpPr>
        <p:spPr bwMode="auto">
          <a:xfrm>
            <a:off x="3048000" y="2601913"/>
            <a:ext cx="990600" cy="396875"/>
          </a:xfrm>
          <a:prstGeom prst="rect">
            <a:avLst/>
          </a:prstGeom>
          <a:noFill/>
          <a:ln w="9525">
            <a:noFill/>
            <a:miter lim="800000"/>
            <a:headEnd/>
            <a:tailEnd/>
          </a:ln>
        </p:spPr>
        <p:txBody>
          <a:bodyPr>
            <a:spAutoFit/>
          </a:bodyPr>
          <a:lstStyle/>
          <a:p>
            <a:r>
              <a:rPr lang="en-US" sz="2000" b="1">
                <a:latin typeface="Times New Roman" pitchFamily="18" charset="0"/>
              </a:rPr>
              <a:t>c</a:t>
            </a:r>
            <a:r>
              <a:rPr lang="vi-VN" sz="2000" b="1">
                <a:latin typeface="Times New Roman" pitchFamily="18" charset="0"/>
              </a:rPr>
              <a:t>hết</a:t>
            </a:r>
            <a:endParaRPr lang="en-US" sz="2000" b="1">
              <a:latin typeface="Times New Roman" pitchFamily="18" charset="0"/>
            </a:endParaRPr>
          </a:p>
        </p:txBody>
      </p:sp>
      <p:sp>
        <p:nvSpPr>
          <p:cNvPr id="22" name="Text Box 17"/>
          <p:cNvSpPr txBox="1">
            <a:spLocks noChangeArrowheads="1"/>
          </p:cNvSpPr>
          <p:nvPr/>
        </p:nvSpPr>
        <p:spPr bwMode="gray">
          <a:xfrm>
            <a:off x="1676400" y="0"/>
            <a:ext cx="7010400" cy="519113"/>
          </a:xfrm>
          <a:prstGeom prst="rect">
            <a:avLst/>
          </a:prstGeom>
          <a:noFill/>
          <a:ln w="9525">
            <a:noFill/>
            <a:miter lim="800000"/>
            <a:headEnd/>
            <a:tailEnd/>
          </a:ln>
        </p:spPr>
        <p:txBody>
          <a:bodyPr>
            <a:spAutoFit/>
          </a:bodyPr>
          <a:lstStyle/>
          <a:p>
            <a:pPr algn="ctr" eaLnBrk="0" hangingPunct="0"/>
            <a:r>
              <a:rPr lang="en-US" altLang="vi-VN" sz="2800" b="1">
                <a:solidFill>
                  <a:srgbClr val="0000FF"/>
                </a:solidFill>
                <a:latin typeface="Times New Roman" pitchFamily="18" charset="0"/>
                <a:cs typeface="Times New Roman" pitchFamily="18" charset="0"/>
              </a:rPr>
              <a:t>TIẾT </a:t>
            </a:r>
            <a:r>
              <a:rPr lang="en-US" altLang="vi-VN" sz="2800" b="1" smtClean="0">
                <a:solidFill>
                  <a:srgbClr val="0000FF"/>
                </a:solidFill>
                <a:latin typeface="Times New Roman" pitchFamily="18" charset="0"/>
                <a:cs typeface="Times New Roman" pitchFamily="18" charset="0"/>
              </a:rPr>
              <a:t>45 </a:t>
            </a:r>
            <a:r>
              <a:rPr lang="en-US" altLang="vi-VN" sz="2800" b="1">
                <a:solidFill>
                  <a:srgbClr val="0000FF"/>
                </a:solidFill>
                <a:latin typeface="Times New Roman" pitchFamily="18" charset="0"/>
                <a:cs typeface="Times New Roman" pitchFamily="18" charset="0"/>
              </a:rPr>
              <a:t>– NÓI GIẢM NÓI TRÁNH </a:t>
            </a:r>
          </a:p>
        </p:txBody>
      </p:sp>
      <p:sp>
        <p:nvSpPr>
          <p:cNvPr id="23" name="TextBox 22"/>
          <p:cNvSpPr txBox="1">
            <a:spLocks noChangeArrowheads="1"/>
          </p:cNvSpPr>
          <p:nvPr/>
        </p:nvSpPr>
        <p:spPr bwMode="auto">
          <a:xfrm>
            <a:off x="12700" y="3495272"/>
            <a:ext cx="4419600" cy="701675"/>
          </a:xfrm>
          <a:prstGeom prst="rect">
            <a:avLst/>
          </a:prstGeom>
          <a:noFill/>
          <a:ln w="9525">
            <a:noFill/>
            <a:miter lim="800000"/>
            <a:headEnd/>
            <a:tailEnd/>
          </a:ln>
        </p:spPr>
        <p:txBody>
          <a:bodyPr>
            <a:spAutoFit/>
          </a:bodyPr>
          <a:lstStyle/>
          <a:p>
            <a:r>
              <a:rPr lang="vi-VN" altLang="vi-VN" sz="2000" i="1">
                <a:latin typeface="Times New Roman" pitchFamily="18" charset="0"/>
                <a:cs typeface="Times New Roman" pitchFamily="18" charset="0"/>
                <a:sym typeface="Wingdings" pitchFamily="2" charset="2"/>
              </a:rPr>
              <a:t>=&gt;Tác dụng: Giảm </a:t>
            </a:r>
            <a:r>
              <a:rPr lang="en-US" altLang="vi-VN" sz="2000" i="1">
                <a:latin typeface="Times New Roman" pitchFamily="18" charset="0"/>
                <a:cs typeface="Times New Roman" pitchFamily="18" charset="0"/>
                <a:sym typeface="Wingdings" pitchFamily="2" charset="2"/>
              </a:rPr>
              <a:t>nhẹ, tránh </a:t>
            </a:r>
            <a:r>
              <a:rPr lang="vi-VN" altLang="vi-VN" sz="2000" i="1">
                <a:latin typeface="Times New Roman" pitchFamily="18" charset="0"/>
                <a:cs typeface="Times New Roman" pitchFamily="18" charset="0"/>
                <a:sym typeface="Wingdings" pitchFamily="2" charset="2"/>
              </a:rPr>
              <a:t>cảm giác đau buồn, ghê sợ, nặng nề.</a:t>
            </a:r>
            <a:endParaRPr lang="en-US" sz="2000">
              <a:latin typeface="Times New Roman" pitchFamily="18" charset="0"/>
            </a:endParaRPr>
          </a:p>
        </p:txBody>
      </p:sp>
      <p:sp>
        <p:nvSpPr>
          <p:cNvPr id="25" name="Rectangle 24"/>
          <p:cNvSpPr>
            <a:spLocks noChangeArrowheads="1"/>
          </p:cNvSpPr>
          <p:nvPr/>
        </p:nvSpPr>
        <p:spPr bwMode="auto">
          <a:xfrm>
            <a:off x="0" y="4394200"/>
            <a:ext cx="4572000" cy="701675"/>
          </a:xfrm>
          <a:prstGeom prst="rect">
            <a:avLst/>
          </a:prstGeom>
          <a:noFill/>
          <a:ln w="9525">
            <a:noFill/>
            <a:miter lim="800000"/>
            <a:headEnd/>
            <a:tailEnd/>
          </a:ln>
        </p:spPr>
        <p:txBody>
          <a:bodyPr>
            <a:spAutoFit/>
          </a:bodyPr>
          <a:lstStyle/>
          <a:p>
            <a:pPr marL="457200" indent="-396875"/>
            <a:r>
              <a:rPr lang="en-US" altLang="vi-VN" sz="2000" b="1">
                <a:latin typeface="Times New Roman" pitchFamily="18" charset="0"/>
                <a:cs typeface="Times New Roman" pitchFamily="18" charset="0"/>
                <a:sym typeface="Wingdings" pitchFamily="2" charset="2"/>
              </a:rPr>
              <a:t>       </a:t>
            </a:r>
            <a:r>
              <a:rPr lang="vi-VN" altLang="vi-VN" sz="2000" b="1">
                <a:latin typeface="Times New Roman" pitchFamily="18" charset="0"/>
                <a:cs typeface="Times New Roman" pitchFamily="18" charset="0"/>
                <a:sym typeface="Wingdings" pitchFamily="2" charset="2"/>
              </a:rPr>
              <a:t>- </a:t>
            </a:r>
            <a:r>
              <a:rPr lang="en-US" altLang="vi-VN" sz="2000">
                <a:latin typeface="Times New Roman" pitchFamily="18" charset="0"/>
                <a:cs typeface="Times New Roman" pitchFamily="18" charset="0"/>
                <a:sym typeface="Wingdings" pitchFamily="2" charset="2"/>
              </a:rPr>
              <a:t>…bầu sữa</a:t>
            </a:r>
            <a:r>
              <a:rPr lang="en-US" altLang="vi-VN">
                <a:latin typeface="Times New Roman" pitchFamily="18" charset="0"/>
                <a:cs typeface="Times New Roman" pitchFamily="18" charset="0"/>
                <a:sym typeface="Wingdings" pitchFamily="2" charset="2"/>
              </a:rPr>
              <a:t> </a:t>
            </a:r>
            <a:endParaRPr lang="vi-VN" altLang="vi-VN">
              <a:latin typeface="Times New Roman" pitchFamily="18" charset="0"/>
              <a:cs typeface="Times New Roman" pitchFamily="18" charset="0"/>
              <a:sym typeface="Wingdings" pitchFamily="2" charset="2"/>
            </a:endParaRPr>
          </a:p>
          <a:p>
            <a:pPr marL="457200" indent="-396875"/>
            <a:r>
              <a:rPr lang="en-US" altLang="vi-VN" b="1" i="1">
                <a:solidFill>
                  <a:srgbClr val="FDEADA"/>
                </a:solidFill>
                <a:latin typeface="Times New Roman" pitchFamily="18" charset="0"/>
                <a:cs typeface="Times New Roman" pitchFamily="18" charset="0"/>
                <a:sym typeface="Wingdings" pitchFamily="2" charset="2"/>
              </a:rPr>
              <a:t>  </a:t>
            </a:r>
            <a:r>
              <a:rPr lang="vi-VN" altLang="vi-VN" b="1" i="1">
                <a:latin typeface="Times New Roman" pitchFamily="18" charset="0"/>
                <a:cs typeface="Times New Roman" pitchFamily="18" charset="0"/>
                <a:sym typeface="Wingdings" pitchFamily="2" charset="2"/>
              </a:rPr>
              <a:t>=&gt;</a:t>
            </a:r>
            <a:r>
              <a:rPr lang="vi-VN" altLang="vi-VN" sz="2000" i="1">
                <a:latin typeface="Times New Roman" pitchFamily="18" charset="0"/>
                <a:cs typeface="Times New Roman" pitchFamily="18" charset="0"/>
                <a:sym typeface="Wingdings" pitchFamily="2" charset="2"/>
              </a:rPr>
              <a:t>Tác dụng:</a:t>
            </a:r>
            <a:r>
              <a:rPr lang="en-US" altLang="vi-VN" b="1" i="1">
                <a:latin typeface="Times New Roman" pitchFamily="18" charset="0"/>
                <a:cs typeface="Times New Roman" pitchFamily="18" charset="0"/>
                <a:sym typeface="Wingdings" pitchFamily="2" charset="2"/>
              </a:rPr>
              <a:t> </a:t>
            </a:r>
            <a:r>
              <a:rPr lang="vi-VN" altLang="vi-VN" sz="2000" i="1">
                <a:latin typeface="Times New Roman" pitchFamily="18" charset="0"/>
                <a:sym typeface="Wingdings" pitchFamily="2" charset="2"/>
              </a:rPr>
              <a:t>Tránh </a:t>
            </a:r>
            <a:r>
              <a:rPr lang="en-US" altLang="vi-VN" sz="2000" i="1">
                <a:latin typeface="Times New Roman" pitchFamily="18" charset="0"/>
                <a:sym typeface="Wingdings" pitchFamily="2" charset="2"/>
              </a:rPr>
              <a:t>thô tục, thiếu lịch sự</a:t>
            </a:r>
            <a:endParaRPr lang="en-US" sz="2000" i="1">
              <a:latin typeface="Times New Roman" pitchFamily="18" charset="0"/>
              <a:sym typeface="Wingdings" pitchFamily="2" charset="2"/>
            </a:endParaRPr>
          </a:p>
        </p:txBody>
      </p:sp>
      <p:sp>
        <p:nvSpPr>
          <p:cNvPr id="26" name="TextBox 25"/>
          <p:cNvSpPr txBox="1">
            <a:spLocks noChangeArrowheads="1"/>
          </p:cNvSpPr>
          <p:nvPr/>
        </p:nvSpPr>
        <p:spPr bwMode="auto">
          <a:xfrm>
            <a:off x="304800" y="4038600"/>
            <a:ext cx="2286000" cy="366713"/>
          </a:xfrm>
          <a:prstGeom prst="rect">
            <a:avLst/>
          </a:prstGeom>
          <a:noFill/>
          <a:ln w="9525">
            <a:noFill/>
            <a:miter lim="800000"/>
            <a:headEnd/>
            <a:tailEnd/>
          </a:ln>
        </p:spPr>
        <p:txBody>
          <a:bodyPr>
            <a:spAutoFit/>
          </a:bodyPr>
          <a:lstStyle/>
          <a:p>
            <a:r>
              <a:rPr lang="vi-VN" b="1" u="sng" dirty="0" smtClean="0">
                <a:latin typeface="Times New Roman" pitchFamily="18" charset="0"/>
                <a:cs typeface="Times New Roman" pitchFamily="18" charset="0"/>
              </a:rPr>
              <a:t>Ví dụ</a:t>
            </a:r>
            <a:r>
              <a:rPr lang="en-US" b="1" u="sng" dirty="0" smtClean="0">
                <a:latin typeface="Times New Roman" pitchFamily="18" charset="0"/>
                <a:cs typeface="Times New Roman" pitchFamily="18" charset="0"/>
              </a:rPr>
              <a:t> </a:t>
            </a:r>
            <a:r>
              <a:rPr lang="en-US" b="1" u="sng" dirty="0">
                <a:latin typeface="Times New Roman" pitchFamily="18" charset="0"/>
                <a:cs typeface="Times New Roman" pitchFamily="18" charset="0"/>
              </a:rPr>
              <a:t>2:</a:t>
            </a:r>
          </a:p>
        </p:txBody>
      </p:sp>
      <p:sp>
        <p:nvSpPr>
          <p:cNvPr id="27" name="TextBox 26"/>
          <p:cNvSpPr txBox="1"/>
          <p:nvPr/>
        </p:nvSpPr>
        <p:spPr>
          <a:xfrm>
            <a:off x="4419600" y="1447800"/>
            <a:ext cx="4724400" cy="1920875"/>
          </a:xfrm>
          <a:prstGeom prst="rect">
            <a:avLst/>
          </a:prstGeom>
          <a:noFill/>
          <a:ln>
            <a:noFill/>
          </a:ln>
        </p:spPr>
        <p:style>
          <a:lnRef idx="3">
            <a:schemeClr val="lt1"/>
          </a:lnRef>
          <a:fillRef idx="1">
            <a:schemeClr val="accent2"/>
          </a:fillRef>
          <a:effectRef idx="1">
            <a:schemeClr val="accent2"/>
          </a:effectRef>
          <a:fontRef idx="minor">
            <a:schemeClr val="lt1"/>
          </a:fontRef>
        </p:style>
        <p:txBody>
          <a:bodyPr>
            <a:spAutoFit/>
          </a:bodyPr>
          <a:lstStyle/>
          <a:p>
            <a:pPr marL="60325" indent="-60325">
              <a:defRPr/>
            </a:pPr>
            <a:r>
              <a:rPr lang="en-US" sz="2000" i="1" dirty="0" err="1">
                <a:solidFill>
                  <a:srgbClr val="0000FF"/>
                </a:solidFill>
                <a:latin typeface="Times New Roman" pitchFamily="18" charset="0"/>
                <a:cs typeface="Times New Roman" pitchFamily="18" charset="0"/>
              </a:rPr>
              <a:t>Phải</a:t>
            </a:r>
            <a:r>
              <a:rPr lang="en-US" sz="2000" i="1" dirty="0">
                <a:solidFill>
                  <a:srgbClr val="0000FF"/>
                </a:solidFill>
                <a:latin typeface="Times New Roman" pitchFamily="18" charset="0"/>
                <a:cs typeface="Times New Roman" pitchFamily="18" charset="0"/>
              </a:rPr>
              <a:t> </a:t>
            </a:r>
            <a:r>
              <a:rPr lang="en-US" sz="2000" i="1" dirty="0" err="1">
                <a:solidFill>
                  <a:srgbClr val="0000FF"/>
                </a:solidFill>
                <a:latin typeface="Times New Roman" pitchFamily="18" charset="0"/>
                <a:cs typeface="Times New Roman" pitchFamily="18" charset="0"/>
              </a:rPr>
              <a:t>bé</a:t>
            </a:r>
            <a:r>
              <a:rPr lang="en-US" sz="2000" i="1" dirty="0">
                <a:solidFill>
                  <a:srgbClr val="0000FF"/>
                </a:solidFill>
                <a:latin typeface="Times New Roman" pitchFamily="18" charset="0"/>
                <a:cs typeface="Times New Roman" pitchFamily="18" charset="0"/>
              </a:rPr>
              <a:t> </a:t>
            </a:r>
            <a:r>
              <a:rPr lang="en-US" sz="2000" i="1" dirty="0" err="1">
                <a:solidFill>
                  <a:srgbClr val="0000FF"/>
                </a:solidFill>
                <a:latin typeface="Times New Roman" pitchFamily="18" charset="0"/>
                <a:cs typeface="Times New Roman" pitchFamily="18" charset="0"/>
              </a:rPr>
              <a:t>lại</a:t>
            </a:r>
            <a:r>
              <a:rPr lang="en-US" sz="2000" i="1" dirty="0">
                <a:solidFill>
                  <a:srgbClr val="0000FF"/>
                </a:solidFill>
                <a:latin typeface="Times New Roman" pitchFamily="18" charset="0"/>
                <a:cs typeface="Times New Roman" pitchFamily="18" charset="0"/>
              </a:rPr>
              <a:t> </a:t>
            </a:r>
            <a:r>
              <a:rPr lang="en-US" sz="2000" i="1" dirty="0" err="1">
                <a:solidFill>
                  <a:srgbClr val="0000FF"/>
                </a:solidFill>
                <a:latin typeface="Times New Roman" pitchFamily="18" charset="0"/>
                <a:cs typeface="Times New Roman" pitchFamily="18" charset="0"/>
              </a:rPr>
              <a:t>và</a:t>
            </a:r>
            <a:r>
              <a:rPr lang="en-US" sz="2000" i="1" dirty="0">
                <a:solidFill>
                  <a:srgbClr val="0000FF"/>
                </a:solidFill>
                <a:latin typeface="Times New Roman" pitchFamily="18" charset="0"/>
                <a:cs typeface="Times New Roman" pitchFamily="18" charset="0"/>
              </a:rPr>
              <a:t> </a:t>
            </a:r>
            <a:r>
              <a:rPr lang="en-US" sz="2000" i="1" dirty="0" err="1">
                <a:solidFill>
                  <a:srgbClr val="0000FF"/>
                </a:solidFill>
                <a:latin typeface="Times New Roman" pitchFamily="18" charset="0"/>
                <a:cs typeface="Times New Roman" pitchFamily="18" charset="0"/>
              </a:rPr>
              <a:t>lăn</a:t>
            </a:r>
            <a:r>
              <a:rPr lang="en-US" sz="2000" i="1" dirty="0">
                <a:solidFill>
                  <a:srgbClr val="0000FF"/>
                </a:solidFill>
                <a:latin typeface="Times New Roman" pitchFamily="18" charset="0"/>
                <a:cs typeface="Times New Roman" pitchFamily="18" charset="0"/>
              </a:rPr>
              <a:t> </a:t>
            </a:r>
            <a:r>
              <a:rPr lang="en-US" sz="2000" i="1" dirty="0" err="1">
                <a:solidFill>
                  <a:srgbClr val="0000FF"/>
                </a:solidFill>
                <a:latin typeface="Times New Roman" pitchFamily="18" charset="0"/>
                <a:cs typeface="Times New Roman" pitchFamily="18" charset="0"/>
              </a:rPr>
              <a:t>vào</a:t>
            </a:r>
            <a:r>
              <a:rPr lang="en-US" sz="2000" i="1" dirty="0">
                <a:solidFill>
                  <a:srgbClr val="0000FF"/>
                </a:solidFill>
                <a:latin typeface="Times New Roman" pitchFamily="18" charset="0"/>
                <a:cs typeface="Times New Roman" pitchFamily="18" charset="0"/>
              </a:rPr>
              <a:t> </a:t>
            </a:r>
            <a:r>
              <a:rPr lang="en-US" sz="2000" i="1" dirty="0" err="1">
                <a:solidFill>
                  <a:srgbClr val="0000FF"/>
                </a:solidFill>
                <a:latin typeface="Times New Roman" pitchFamily="18" charset="0"/>
                <a:cs typeface="Times New Roman" pitchFamily="18" charset="0"/>
              </a:rPr>
              <a:t>lòng</a:t>
            </a:r>
            <a:r>
              <a:rPr lang="en-US" sz="2000" i="1" dirty="0">
                <a:solidFill>
                  <a:srgbClr val="0000FF"/>
                </a:solidFill>
                <a:latin typeface="Times New Roman" pitchFamily="18" charset="0"/>
                <a:cs typeface="Times New Roman" pitchFamily="18" charset="0"/>
              </a:rPr>
              <a:t> </a:t>
            </a:r>
            <a:r>
              <a:rPr lang="en-US" sz="2000" i="1" dirty="0" err="1">
                <a:solidFill>
                  <a:srgbClr val="0000FF"/>
                </a:solidFill>
                <a:latin typeface="Times New Roman" pitchFamily="18" charset="0"/>
                <a:cs typeface="Times New Roman" pitchFamily="18" charset="0"/>
              </a:rPr>
              <a:t>một</a:t>
            </a:r>
            <a:r>
              <a:rPr lang="en-US" sz="2000" i="1" dirty="0">
                <a:solidFill>
                  <a:srgbClr val="0000FF"/>
                </a:solidFill>
                <a:latin typeface="Times New Roman" pitchFamily="18" charset="0"/>
                <a:cs typeface="Times New Roman" pitchFamily="18" charset="0"/>
              </a:rPr>
              <a:t> </a:t>
            </a:r>
            <a:r>
              <a:rPr lang="en-US" sz="2000" i="1" dirty="0" err="1">
                <a:solidFill>
                  <a:srgbClr val="0000FF"/>
                </a:solidFill>
                <a:latin typeface="Times New Roman" pitchFamily="18" charset="0"/>
                <a:cs typeface="Times New Roman" pitchFamily="18" charset="0"/>
              </a:rPr>
              <a:t>người</a:t>
            </a:r>
            <a:r>
              <a:rPr lang="en-US" sz="2000" i="1" dirty="0">
                <a:solidFill>
                  <a:srgbClr val="0000FF"/>
                </a:solidFill>
                <a:latin typeface="Times New Roman" pitchFamily="18" charset="0"/>
                <a:cs typeface="Times New Roman" pitchFamily="18" charset="0"/>
              </a:rPr>
              <a:t> </a:t>
            </a:r>
            <a:r>
              <a:rPr lang="en-US" sz="2000" i="1" dirty="0" err="1">
                <a:solidFill>
                  <a:srgbClr val="0000FF"/>
                </a:solidFill>
                <a:latin typeface="Times New Roman" pitchFamily="18" charset="0"/>
                <a:cs typeface="Times New Roman" pitchFamily="18" charset="0"/>
              </a:rPr>
              <a:t>mẹ</a:t>
            </a:r>
            <a:r>
              <a:rPr lang="en-US" sz="2000" i="1" dirty="0">
                <a:solidFill>
                  <a:srgbClr val="0000FF"/>
                </a:solidFill>
                <a:latin typeface="Times New Roman" pitchFamily="18" charset="0"/>
                <a:cs typeface="Times New Roman" pitchFamily="18" charset="0"/>
              </a:rPr>
              <a:t>, </a:t>
            </a:r>
            <a:r>
              <a:rPr lang="en-US" sz="2000" i="1" dirty="0" err="1">
                <a:solidFill>
                  <a:srgbClr val="0000FF"/>
                </a:solidFill>
                <a:latin typeface="Times New Roman" pitchFamily="18" charset="0"/>
                <a:cs typeface="Times New Roman" pitchFamily="18" charset="0"/>
              </a:rPr>
              <a:t>áp</a:t>
            </a:r>
            <a:r>
              <a:rPr lang="en-US" sz="2000" i="1" dirty="0">
                <a:solidFill>
                  <a:srgbClr val="0000FF"/>
                </a:solidFill>
                <a:latin typeface="Times New Roman" pitchFamily="18" charset="0"/>
                <a:cs typeface="Times New Roman" pitchFamily="18" charset="0"/>
              </a:rPr>
              <a:t> </a:t>
            </a:r>
            <a:r>
              <a:rPr lang="en-US" sz="2000" i="1" dirty="0" err="1">
                <a:solidFill>
                  <a:srgbClr val="0000FF"/>
                </a:solidFill>
                <a:latin typeface="Times New Roman" pitchFamily="18" charset="0"/>
                <a:cs typeface="Times New Roman" pitchFamily="18" charset="0"/>
              </a:rPr>
              <a:t>mặt</a:t>
            </a:r>
            <a:r>
              <a:rPr lang="en-US" sz="2000" i="1" dirty="0">
                <a:solidFill>
                  <a:srgbClr val="0000FF"/>
                </a:solidFill>
                <a:latin typeface="Times New Roman" pitchFamily="18" charset="0"/>
                <a:cs typeface="Times New Roman" pitchFamily="18" charset="0"/>
              </a:rPr>
              <a:t> </a:t>
            </a:r>
            <a:r>
              <a:rPr lang="en-US" sz="2000" i="1" dirty="0" err="1">
                <a:solidFill>
                  <a:srgbClr val="0000FF"/>
                </a:solidFill>
                <a:latin typeface="Times New Roman" pitchFamily="18" charset="0"/>
                <a:cs typeface="Times New Roman" pitchFamily="18" charset="0"/>
              </a:rPr>
              <a:t>vào</a:t>
            </a:r>
            <a:r>
              <a:rPr lang="en-US" sz="2000" i="1" dirty="0">
                <a:solidFill>
                  <a:srgbClr val="0000FF"/>
                </a:solidFill>
                <a:latin typeface="Times New Roman" pitchFamily="18" charset="0"/>
                <a:cs typeface="Times New Roman" pitchFamily="18" charset="0"/>
              </a:rPr>
              <a:t> </a:t>
            </a:r>
            <a:r>
              <a:rPr lang="en-US" sz="2000" b="1" i="1" dirty="0" err="1">
                <a:solidFill>
                  <a:srgbClr val="0000FF"/>
                </a:solidFill>
                <a:latin typeface="Times New Roman" pitchFamily="18" charset="0"/>
                <a:cs typeface="Times New Roman" pitchFamily="18" charset="0"/>
              </a:rPr>
              <a:t>bầu</a:t>
            </a:r>
            <a:r>
              <a:rPr lang="en-US" sz="2000" b="1" i="1" dirty="0">
                <a:solidFill>
                  <a:srgbClr val="0000FF"/>
                </a:solidFill>
                <a:latin typeface="Times New Roman" pitchFamily="18" charset="0"/>
                <a:cs typeface="Times New Roman" pitchFamily="18" charset="0"/>
              </a:rPr>
              <a:t> </a:t>
            </a:r>
            <a:r>
              <a:rPr lang="en-US" sz="2000" b="1" i="1" dirty="0" err="1">
                <a:solidFill>
                  <a:srgbClr val="0000FF"/>
                </a:solidFill>
                <a:latin typeface="Times New Roman" pitchFamily="18" charset="0"/>
                <a:cs typeface="Times New Roman" pitchFamily="18" charset="0"/>
              </a:rPr>
              <a:t>sữa</a:t>
            </a:r>
            <a:r>
              <a:rPr lang="en-US" sz="2000" i="1" dirty="0">
                <a:solidFill>
                  <a:srgbClr val="0000FF"/>
                </a:solidFill>
                <a:latin typeface="Times New Roman" pitchFamily="18" charset="0"/>
                <a:cs typeface="Times New Roman" pitchFamily="18" charset="0"/>
              </a:rPr>
              <a:t> </a:t>
            </a:r>
            <a:r>
              <a:rPr lang="en-US" sz="2000" i="1" dirty="0" err="1">
                <a:solidFill>
                  <a:srgbClr val="0000FF"/>
                </a:solidFill>
                <a:latin typeface="Times New Roman" pitchFamily="18" charset="0"/>
                <a:cs typeface="Times New Roman" pitchFamily="18" charset="0"/>
              </a:rPr>
              <a:t>nóng</a:t>
            </a:r>
            <a:r>
              <a:rPr lang="en-US" sz="2000" i="1" dirty="0">
                <a:solidFill>
                  <a:srgbClr val="0000FF"/>
                </a:solidFill>
                <a:latin typeface="Times New Roman" pitchFamily="18" charset="0"/>
                <a:cs typeface="Times New Roman" pitchFamily="18" charset="0"/>
              </a:rPr>
              <a:t> </a:t>
            </a:r>
            <a:r>
              <a:rPr lang="en-US" sz="2000" i="1" dirty="0" err="1">
                <a:solidFill>
                  <a:srgbClr val="0000FF"/>
                </a:solidFill>
                <a:latin typeface="Times New Roman" pitchFamily="18" charset="0"/>
                <a:cs typeface="Times New Roman" pitchFamily="18" charset="0"/>
              </a:rPr>
              <a:t>của</a:t>
            </a:r>
            <a:r>
              <a:rPr lang="en-US" sz="2000" i="1" dirty="0">
                <a:solidFill>
                  <a:srgbClr val="0000FF"/>
                </a:solidFill>
                <a:latin typeface="Times New Roman" pitchFamily="18" charset="0"/>
                <a:cs typeface="Times New Roman" pitchFamily="18" charset="0"/>
              </a:rPr>
              <a:t> </a:t>
            </a:r>
            <a:r>
              <a:rPr lang="en-US" sz="2000" i="1" dirty="0" err="1">
                <a:solidFill>
                  <a:srgbClr val="0000FF"/>
                </a:solidFill>
                <a:latin typeface="Times New Roman" pitchFamily="18" charset="0"/>
                <a:cs typeface="Times New Roman" pitchFamily="18" charset="0"/>
              </a:rPr>
              <a:t>người</a:t>
            </a:r>
            <a:r>
              <a:rPr lang="en-US" sz="2000" i="1" dirty="0">
                <a:solidFill>
                  <a:srgbClr val="0000FF"/>
                </a:solidFill>
                <a:latin typeface="Times New Roman" pitchFamily="18" charset="0"/>
                <a:cs typeface="Times New Roman" pitchFamily="18" charset="0"/>
              </a:rPr>
              <a:t> </a:t>
            </a:r>
            <a:r>
              <a:rPr lang="en-US" sz="2000" i="1" dirty="0" err="1">
                <a:solidFill>
                  <a:srgbClr val="0000FF"/>
                </a:solidFill>
                <a:latin typeface="Times New Roman" pitchFamily="18" charset="0"/>
                <a:cs typeface="Times New Roman" pitchFamily="18" charset="0"/>
              </a:rPr>
              <a:t>mẹ</a:t>
            </a:r>
            <a:r>
              <a:rPr lang="en-US" sz="2000" i="1" dirty="0">
                <a:solidFill>
                  <a:srgbClr val="0000FF"/>
                </a:solidFill>
                <a:latin typeface="Times New Roman" pitchFamily="18" charset="0"/>
                <a:cs typeface="Times New Roman" pitchFamily="18" charset="0"/>
              </a:rPr>
              <a:t>, </a:t>
            </a:r>
            <a:r>
              <a:rPr lang="en-US" sz="2000" i="1" dirty="0" err="1">
                <a:solidFill>
                  <a:srgbClr val="0000FF"/>
                </a:solidFill>
                <a:latin typeface="Times New Roman" pitchFamily="18" charset="0"/>
                <a:cs typeface="Times New Roman" pitchFamily="18" charset="0"/>
              </a:rPr>
              <a:t>để</a:t>
            </a:r>
            <a:r>
              <a:rPr lang="en-US" sz="2000" i="1" dirty="0">
                <a:solidFill>
                  <a:srgbClr val="0000FF"/>
                </a:solidFill>
                <a:latin typeface="Times New Roman" pitchFamily="18" charset="0"/>
                <a:cs typeface="Times New Roman" pitchFamily="18" charset="0"/>
              </a:rPr>
              <a:t> </a:t>
            </a:r>
            <a:r>
              <a:rPr lang="en-US" sz="2000" i="1" dirty="0" err="1">
                <a:solidFill>
                  <a:srgbClr val="0000FF"/>
                </a:solidFill>
                <a:latin typeface="Times New Roman" pitchFamily="18" charset="0"/>
                <a:cs typeface="Times New Roman" pitchFamily="18" charset="0"/>
              </a:rPr>
              <a:t>bàn</a:t>
            </a:r>
            <a:r>
              <a:rPr lang="en-US" sz="2000" i="1" dirty="0">
                <a:solidFill>
                  <a:srgbClr val="0000FF"/>
                </a:solidFill>
                <a:latin typeface="Times New Roman" pitchFamily="18" charset="0"/>
                <a:cs typeface="Times New Roman" pitchFamily="18" charset="0"/>
              </a:rPr>
              <a:t> </a:t>
            </a:r>
            <a:r>
              <a:rPr lang="en-US" sz="2000" i="1" dirty="0" err="1">
                <a:solidFill>
                  <a:srgbClr val="0000FF"/>
                </a:solidFill>
                <a:latin typeface="Times New Roman" pitchFamily="18" charset="0"/>
                <a:cs typeface="Times New Roman" pitchFamily="18" charset="0"/>
              </a:rPr>
              <a:t>tay</a:t>
            </a:r>
            <a:r>
              <a:rPr lang="en-US" sz="2000" i="1" dirty="0">
                <a:solidFill>
                  <a:srgbClr val="0000FF"/>
                </a:solidFill>
                <a:latin typeface="Times New Roman" pitchFamily="18" charset="0"/>
                <a:cs typeface="Times New Roman" pitchFamily="18" charset="0"/>
              </a:rPr>
              <a:t> </a:t>
            </a:r>
            <a:r>
              <a:rPr lang="en-US" sz="2000" i="1" dirty="0" err="1">
                <a:solidFill>
                  <a:srgbClr val="0000FF"/>
                </a:solidFill>
                <a:latin typeface="Times New Roman" pitchFamily="18" charset="0"/>
                <a:cs typeface="Times New Roman" pitchFamily="18" charset="0"/>
              </a:rPr>
              <a:t>người</a:t>
            </a:r>
            <a:r>
              <a:rPr lang="en-US" sz="2000" i="1" dirty="0">
                <a:solidFill>
                  <a:srgbClr val="0000FF"/>
                </a:solidFill>
                <a:latin typeface="Times New Roman" pitchFamily="18" charset="0"/>
                <a:cs typeface="Times New Roman" pitchFamily="18" charset="0"/>
              </a:rPr>
              <a:t> </a:t>
            </a:r>
            <a:r>
              <a:rPr lang="en-US" sz="2000" i="1" dirty="0" err="1">
                <a:solidFill>
                  <a:srgbClr val="0000FF"/>
                </a:solidFill>
                <a:latin typeface="Times New Roman" pitchFamily="18" charset="0"/>
                <a:cs typeface="Times New Roman" pitchFamily="18" charset="0"/>
              </a:rPr>
              <a:t>mẹ</a:t>
            </a:r>
            <a:r>
              <a:rPr lang="en-US" sz="2000" i="1" dirty="0">
                <a:solidFill>
                  <a:srgbClr val="0000FF"/>
                </a:solidFill>
                <a:latin typeface="Times New Roman" pitchFamily="18" charset="0"/>
                <a:cs typeface="Times New Roman" pitchFamily="18" charset="0"/>
              </a:rPr>
              <a:t> </a:t>
            </a:r>
            <a:r>
              <a:rPr lang="en-US" sz="2000" i="1" dirty="0" err="1">
                <a:solidFill>
                  <a:srgbClr val="0000FF"/>
                </a:solidFill>
                <a:latin typeface="Times New Roman" pitchFamily="18" charset="0"/>
                <a:cs typeface="Times New Roman" pitchFamily="18" charset="0"/>
              </a:rPr>
              <a:t>vuốt</a:t>
            </a:r>
            <a:r>
              <a:rPr lang="en-US" sz="2000" i="1" dirty="0">
                <a:solidFill>
                  <a:srgbClr val="0000FF"/>
                </a:solidFill>
                <a:latin typeface="Times New Roman" pitchFamily="18" charset="0"/>
                <a:cs typeface="Times New Roman" pitchFamily="18" charset="0"/>
              </a:rPr>
              <a:t> </a:t>
            </a:r>
            <a:r>
              <a:rPr lang="en-US" sz="2000" i="1" dirty="0" err="1">
                <a:solidFill>
                  <a:srgbClr val="0000FF"/>
                </a:solidFill>
                <a:latin typeface="Times New Roman" pitchFamily="18" charset="0"/>
                <a:cs typeface="Times New Roman" pitchFamily="18" charset="0"/>
              </a:rPr>
              <a:t>ve</a:t>
            </a:r>
            <a:r>
              <a:rPr lang="en-US" sz="2000" i="1" dirty="0">
                <a:solidFill>
                  <a:srgbClr val="0000FF"/>
                </a:solidFill>
                <a:latin typeface="Times New Roman" pitchFamily="18" charset="0"/>
                <a:cs typeface="Times New Roman" pitchFamily="18" charset="0"/>
              </a:rPr>
              <a:t> </a:t>
            </a:r>
            <a:r>
              <a:rPr lang="en-US" sz="2000" i="1" dirty="0" err="1">
                <a:solidFill>
                  <a:srgbClr val="0000FF"/>
                </a:solidFill>
                <a:latin typeface="Times New Roman" pitchFamily="18" charset="0"/>
                <a:cs typeface="Times New Roman" pitchFamily="18" charset="0"/>
              </a:rPr>
              <a:t>từ</a:t>
            </a:r>
            <a:r>
              <a:rPr lang="en-US" sz="2000" i="1" dirty="0">
                <a:solidFill>
                  <a:srgbClr val="0000FF"/>
                </a:solidFill>
                <a:latin typeface="Times New Roman" pitchFamily="18" charset="0"/>
                <a:cs typeface="Times New Roman" pitchFamily="18" charset="0"/>
              </a:rPr>
              <a:t> </a:t>
            </a:r>
            <a:r>
              <a:rPr lang="en-US" sz="2000" i="1" dirty="0" err="1">
                <a:solidFill>
                  <a:srgbClr val="0000FF"/>
                </a:solidFill>
                <a:latin typeface="Times New Roman" pitchFamily="18" charset="0"/>
                <a:cs typeface="Times New Roman" pitchFamily="18" charset="0"/>
              </a:rPr>
              <a:t>trán</a:t>
            </a:r>
            <a:r>
              <a:rPr lang="en-US" sz="2000" i="1" dirty="0">
                <a:solidFill>
                  <a:srgbClr val="0000FF"/>
                </a:solidFill>
                <a:latin typeface="Times New Roman" pitchFamily="18" charset="0"/>
                <a:cs typeface="Times New Roman" pitchFamily="18" charset="0"/>
              </a:rPr>
              <a:t> </a:t>
            </a:r>
            <a:r>
              <a:rPr lang="en-US" sz="2000" i="1" dirty="0" err="1">
                <a:solidFill>
                  <a:srgbClr val="0000FF"/>
                </a:solidFill>
                <a:latin typeface="Times New Roman" pitchFamily="18" charset="0"/>
                <a:cs typeface="Times New Roman" pitchFamily="18" charset="0"/>
              </a:rPr>
              <a:t>xuống</a:t>
            </a:r>
            <a:r>
              <a:rPr lang="en-US" sz="2000" i="1" dirty="0">
                <a:solidFill>
                  <a:srgbClr val="0000FF"/>
                </a:solidFill>
                <a:latin typeface="Times New Roman" pitchFamily="18" charset="0"/>
                <a:cs typeface="Times New Roman" pitchFamily="18" charset="0"/>
              </a:rPr>
              <a:t> </a:t>
            </a:r>
            <a:r>
              <a:rPr lang="en-US" sz="2000" i="1" dirty="0" err="1">
                <a:solidFill>
                  <a:srgbClr val="0000FF"/>
                </a:solidFill>
                <a:latin typeface="Times New Roman" pitchFamily="18" charset="0"/>
                <a:cs typeface="Times New Roman" pitchFamily="18" charset="0"/>
              </a:rPr>
              <a:t>cằm</a:t>
            </a:r>
            <a:r>
              <a:rPr lang="en-US" sz="2000" i="1" dirty="0">
                <a:solidFill>
                  <a:srgbClr val="0000FF"/>
                </a:solidFill>
                <a:latin typeface="Times New Roman" pitchFamily="18" charset="0"/>
                <a:cs typeface="Times New Roman" pitchFamily="18" charset="0"/>
              </a:rPr>
              <a:t>, </a:t>
            </a:r>
            <a:r>
              <a:rPr lang="en-US" sz="2000" i="1" dirty="0" err="1">
                <a:solidFill>
                  <a:srgbClr val="0000FF"/>
                </a:solidFill>
                <a:latin typeface="Times New Roman" pitchFamily="18" charset="0"/>
                <a:cs typeface="Times New Roman" pitchFamily="18" charset="0"/>
              </a:rPr>
              <a:t>và</a:t>
            </a:r>
            <a:r>
              <a:rPr lang="en-US" sz="2000" i="1" dirty="0">
                <a:solidFill>
                  <a:srgbClr val="0000FF"/>
                </a:solidFill>
                <a:latin typeface="Times New Roman" pitchFamily="18" charset="0"/>
                <a:cs typeface="Times New Roman" pitchFamily="18" charset="0"/>
              </a:rPr>
              <a:t> </a:t>
            </a:r>
            <a:r>
              <a:rPr lang="en-US" sz="2000" i="1" dirty="0" err="1">
                <a:solidFill>
                  <a:srgbClr val="0000FF"/>
                </a:solidFill>
                <a:latin typeface="Times New Roman" pitchFamily="18" charset="0"/>
                <a:cs typeface="Times New Roman" pitchFamily="18" charset="0"/>
              </a:rPr>
              <a:t>gãi</a:t>
            </a:r>
            <a:r>
              <a:rPr lang="en-US" sz="2000" i="1" dirty="0">
                <a:solidFill>
                  <a:srgbClr val="0000FF"/>
                </a:solidFill>
                <a:latin typeface="Times New Roman" pitchFamily="18" charset="0"/>
                <a:cs typeface="Times New Roman" pitchFamily="18" charset="0"/>
              </a:rPr>
              <a:t> </a:t>
            </a:r>
            <a:r>
              <a:rPr lang="en-US" sz="2000" i="1" dirty="0" err="1">
                <a:solidFill>
                  <a:srgbClr val="0000FF"/>
                </a:solidFill>
                <a:latin typeface="Times New Roman" pitchFamily="18" charset="0"/>
                <a:cs typeface="Times New Roman" pitchFamily="18" charset="0"/>
              </a:rPr>
              <a:t>rôm</a:t>
            </a:r>
            <a:r>
              <a:rPr lang="en-US" sz="2000" i="1" dirty="0">
                <a:solidFill>
                  <a:srgbClr val="0000FF"/>
                </a:solidFill>
                <a:latin typeface="Times New Roman" pitchFamily="18" charset="0"/>
                <a:cs typeface="Times New Roman" pitchFamily="18" charset="0"/>
              </a:rPr>
              <a:t> ở </a:t>
            </a:r>
            <a:r>
              <a:rPr lang="en-US" sz="2000" i="1" dirty="0" err="1">
                <a:solidFill>
                  <a:srgbClr val="0000FF"/>
                </a:solidFill>
                <a:latin typeface="Times New Roman" pitchFamily="18" charset="0"/>
                <a:cs typeface="Times New Roman" pitchFamily="18" charset="0"/>
              </a:rPr>
              <a:t>sống</a:t>
            </a:r>
            <a:r>
              <a:rPr lang="en-US" sz="2000" i="1" dirty="0">
                <a:solidFill>
                  <a:srgbClr val="0000FF"/>
                </a:solidFill>
                <a:latin typeface="Times New Roman" pitchFamily="18" charset="0"/>
                <a:cs typeface="Times New Roman" pitchFamily="18" charset="0"/>
              </a:rPr>
              <a:t> </a:t>
            </a:r>
            <a:r>
              <a:rPr lang="en-US" sz="2000" i="1" dirty="0" err="1">
                <a:solidFill>
                  <a:srgbClr val="0000FF"/>
                </a:solidFill>
                <a:latin typeface="Times New Roman" pitchFamily="18" charset="0"/>
                <a:cs typeface="Times New Roman" pitchFamily="18" charset="0"/>
              </a:rPr>
              <a:t>lưng</a:t>
            </a:r>
            <a:r>
              <a:rPr lang="en-US" sz="2000" i="1" dirty="0">
                <a:solidFill>
                  <a:srgbClr val="0000FF"/>
                </a:solidFill>
                <a:latin typeface="Times New Roman" pitchFamily="18" charset="0"/>
                <a:cs typeface="Times New Roman" pitchFamily="18" charset="0"/>
              </a:rPr>
              <a:t> </a:t>
            </a:r>
            <a:r>
              <a:rPr lang="en-US" sz="2000" i="1" dirty="0" err="1">
                <a:solidFill>
                  <a:srgbClr val="0000FF"/>
                </a:solidFill>
                <a:latin typeface="Times New Roman" pitchFamily="18" charset="0"/>
                <a:cs typeface="Times New Roman" pitchFamily="18" charset="0"/>
              </a:rPr>
              <a:t>cho</a:t>
            </a:r>
            <a:r>
              <a:rPr lang="en-US" sz="2000" i="1" dirty="0">
                <a:solidFill>
                  <a:srgbClr val="0000FF"/>
                </a:solidFill>
                <a:latin typeface="Times New Roman" pitchFamily="18" charset="0"/>
                <a:cs typeface="Times New Roman" pitchFamily="18" charset="0"/>
              </a:rPr>
              <a:t>, </a:t>
            </a:r>
            <a:r>
              <a:rPr lang="en-US" sz="2000" i="1" dirty="0" err="1">
                <a:solidFill>
                  <a:srgbClr val="0000FF"/>
                </a:solidFill>
                <a:latin typeface="Times New Roman" pitchFamily="18" charset="0"/>
                <a:cs typeface="Times New Roman" pitchFamily="18" charset="0"/>
              </a:rPr>
              <a:t>mới</a:t>
            </a:r>
            <a:r>
              <a:rPr lang="en-US" sz="2000" i="1" dirty="0">
                <a:solidFill>
                  <a:srgbClr val="0000FF"/>
                </a:solidFill>
                <a:latin typeface="Times New Roman" pitchFamily="18" charset="0"/>
                <a:cs typeface="Times New Roman" pitchFamily="18" charset="0"/>
              </a:rPr>
              <a:t> </a:t>
            </a:r>
            <a:r>
              <a:rPr lang="en-US" sz="2000" i="1" dirty="0" err="1">
                <a:solidFill>
                  <a:srgbClr val="0000FF"/>
                </a:solidFill>
                <a:latin typeface="Times New Roman" pitchFamily="18" charset="0"/>
                <a:cs typeface="Times New Roman" pitchFamily="18" charset="0"/>
              </a:rPr>
              <a:t>thấy</a:t>
            </a:r>
            <a:r>
              <a:rPr lang="en-US" sz="2000" i="1" dirty="0">
                <a:solidFill>
                  <a:srgbClr val="0000FF"/>
                </a:solidFill>
                <a:latin typeface="Times New Roman" pitchFamily="18" charset="0"/>
                <a:cs typeface="Times New Roman" pitchFamily="18" charset="0"/>
              </a:rPr>
              <a:t> </a:t>
            </a:r>
            <a:r>
              <a:rPr lang="en-US" sz="2000" i="1" dirty="0" err="1">
                <a:solidFill>
                  <a:srgbClr val="0000FF"/>
                </a:solidFill>
                <a:latin typeface="Times New Roman" pitchFamily="18" charset="0"/>
                <a:cs typeface="Times New Roman" pitchFamily="18" charset="0"/>
              </a:rPr>
              <a:t>người</a:t>
            </a:r>
            <a:r>
              <a:rPr lang="en-US" sz="2000" i="1" dirty="0">
                <a:solidFill>
                  <a:srgbClr val="0000FF"/>
                </a:solidFill>
                <a:latin typeface="Times New Roman" pitchFamily="18" charset="0"/>
                <a:cs typeface="Times New Roman" pitchFamily="18" charset="0"/>
              </a:rPr>
              <a:t> </a:t>
            </a:r>
            <a:r>
              <a:rPr lang="en-US" sz="2000" i="1" dirty="0" err="1">
                <a:solidFill>
                  <a:srgbClr val="0000FF"/>
                </a:solidFill>
                <a:latin typeface="Times New Roman" pitchFamily="18" charset="0"/>
                <a:cs typeface="Times New Roman" pitchFamily="18" charset="0"/>
              </a:rPr>
              <a:t>mẹ</a:t>
            </a:r>
            <a:r>
              <a:rPr lang="en-US" sz="2000" i="1" dirty="0">
                <a:solidFill>
                  <a:srgbClr val="0000FF"/>
                </a:solidFill>
                <a:latin typeface="Times New Roman" pitchFamily="18" charset="0"/>
                <a:cs typeface="Times New Roman" pitchFamily="18" charset="0"/>
              </a:rPr>
              <a:t> </a:t>
            </a:r>
            <a:r>
              <a:rPr lang="en-US" sz="2000" i="1" dirty="0" err="1">
                <a:solidFill>
                  <a:srgbClr val="0000FF"/>
                </a:solidFill>
                <a:latin typeface="Times New Roman" pitchFamily="18" charset="0"/>
                <a:cs typeface="Times New Roman" pitchFamily="18" charset="0"/>
              </a:rPr>
              <a:t>có</a:t>
            </a:r>
            <a:r>
              <a:rPr lang="en-US" sz="2000" i="1" dirty="0">
                <a:solidFill>
                  <a:srgbClr val="0000FF"/>
                </a:solidFill>
                <a:latin typeface="Times New Roman" pitchFamily="18" charset="0"/>
                <a:cs typeface="Times New Roman" pitchFamily="18" charset="0"/>
              </a:rPr>
              <a:t> </a:t>
            </a:r>
            <a:r>
              <a:rPr lang="en-US" sz="2000" i="1" dirty="0" err="1">
                <a:solidFill>
                  <a:srgbClr val="0000FF"/>
                </a:solidFill>
                <a:latin typeface="Times New Roman" pitchFamily="18" charset="0"/>
                <a:cs typeface="Times New Roman" pitchFamily="18" charset="0"/>
              </a:rPr>
              <a:t>một</a:t>
            </a:r>
            <a:r>
              <a:rPr lang="en-US" sz="2000" i="1" dirty="0">
                <a:solidFill>
                  <a:srgbClr val="0000FF"/>
                </a:solidFill>
                <a:latin typeface="Times New Roman" pitchFamily="18" charset="0"/>
                <a:cs typeface="Times New Roman" pitchFamily="18" charset="0"/>
              </a:rPr>
              <a:t> </a:t>
            </a:r>
            <a:r>
              <a:rPr lang="en-US" sz="2000" i="1" dirty="0" err="1">
                <a:solidFill>
                  <a:srgbClr val="0000FF"/>
                </a:solidFill>
                <a:latin typeface="Times New Roman" pitchFamily="18" charset="0"/>
                <a:cs typeface="Times New Roman" pitchFamily="18" charset="0"/>
              </a:rPr>
              <a:t>êm</a:t>
            </a:r>
            <a:r>
              <a:rPr lang="en-US" sz="2000" i="1" dirty="0">
                <a:solidFill>
                  <a:srgbClr val="0000FF"/>
                </a:solidFill>
                <a:latin typeface="Times New Roman" pitchFamily="18" charset="0"/>
                <a:cs typeface="Times New Roman" pitchFamily="18" charset="0"/>
              </a:rPr>
              <a:t> </a:t>
            </a:r>
            <a:r>
              <a:rPr lang="en-US" sz="2000" i="1" dirty="0" err="1">
                <a:solidFill>
                  <a:srgbClr val="0000FF"/>
                </a:solidFill>
                <a:latin typeface="Times New Roman" pitchFamily="18" charset="0"/>
                <a:cs typeface="Times New Roman" pitchFamily="18" charset="0"/>
              </a:rPr>
              <a:t>dịu</a:t>
            </a:r>
            <a:r>
              <a:rPr lang="en-US" sz="2000" i="1" dirty="0">
                <a:solidFill>
                  <a:srgbClr val="0000FF"/>
                </a:solidFill>
                <a:latin typeface="Times New Roman" pitchFamily="18" charset="0"/>
                <a:cs typeface="Times New Roman" pitchFamily="18" charset="0"/>
              </a:rPr>
              <a:t> </a:t>
            </a:r>
            <a:r>
              <a:rPr lang="en-US" sz="2000" i="1" dirty="0" err="1">
                <a:solidFill>
                  <a:srgbClr val="0000FF"/>
                </a:solidFill>
                <a:latin typeface="Times New Roman" pitchFamily="18" charset="0"/>
                <a:cs typeface="Times New Roman" pitchFamily="18" charset="0"/>
              </a:rPr>
              <a:t>vô</a:t>
            </a:r>
            <a:r>
              <a:rPr lang="en-US" sz="2000" i="1" dirty="0">
                <a:solidFill>
                  <a:srgbClr val="0000FF"/>
                </a:solidFill>
                <a:latin typeface="Times New Roman" pitchFamily="18" charset="0"/>
                <a:cs typeface="Times New Roman" pitchFamily="18" charset="0"/>
              </a:rPr>
              <a:t> </a:t>
            </a:r>
            <a:r>
              <a:rPr lang="en-US" sz="2000" i="1" dirty="0" err="1">
                <a:solidFill>
                  <a:srgbClr val="0000FF"/>
                </a:solidFill>
                <a:latin typeface="Times New Roman" pitchFamily="18" charset="0"/>
                <a:cs typeface="Times New Roman" pitchFamily="18" charset="0"/>
              </a:rPr>
              <a:t>cùng</a:t>
            </a:r>
            <a:r>
              <a:rPr lang="en-US" sz="2000" i="1" dirty="0">
                <a:solidFill>
                  <a:srgbClr val="0000FF"/>
                </a:solidFill>
                <a:latin typeface="Times New Roman" pitchFamily="18" charset="0"/>
                <a:cs typeface="Times New Roman" pitchFamily="18" charset="0"/>
              </a:rPr>
              <a:t>.</a:t>
            </a:r>
          </a:p>
          <a:p>
            <a:pPr marL="60325" indent="-60325">
              <a:defRPr/>
            </a:pPr>
            <a:r>
              <a:rPr lang="en-US" sz="2000" i="1" dirty="0">
                <a:solidFill>
                  <a:srgbClr val="0000FF"/>
                </a:solidFill>
                <a:latin typeface="Times New Roman" pitchFamily="18" charset="0"/>
                <a:cs typeface="Times New Roman" pitchFamily="18" charset="0"/>
              </a:rPr>
              <a:t>        ( </a:t>
            </a:r>
            <a:r>
              <a:rPr lang="en-US" sz="2000" i="1" dirty="0" err="1">
                <a:solidFill>
                  <a:srgbClr val="0000FF"/>
                </a:solidFill>
                <a:latin typeface="Times New Roman" pitchFamily="18" charset="0"/>
                <a:cs typeface="Times New Roman" pitchFamily="18" charset="0"/>
              </a:rPr>
              <a:t>Nguyên</a:t>
            </a:r>
            <a:r>
              <a:rPr lang="en-US" sz="2000" i="1" dirty="0">
                <a:solidFill>
                  <a:srgbClr val="0000FF"/>
                </a:solidFill>
                <a:latin typeface="Times New Roman" pitchFamily="18" charset="0"/>
                <a:cs typeface="Times New Roman" pitchFamily="18" charset="0"/>
              </a:rPr>
              <a:t> </a:t>
            </a:r>
            <a:r>
              <a:rPr lang="en-US" sz="2000" i="1" dirty="0" err="1">
                <a:solidFill>
                  <a:srgbClr val="0000FF"/>
                </a:solidFill>
                <a:latin typeface="Times New Roman" pitchFamily="18" charset="0"/>
                <a:cs typeface="Times New Roman" pitchFamily="18" charset="0"/>
              </a:rPr>
              <a:t>Hồng</a:t>
            </a:r>
            <a:r>
              <a:rPr lang="en-US" sz="2000" i="1" dirty="0">
                <a:solidFill>
                  <a:srgbClr val="0000FF"/>
                </a:solidFill>
                <a:latin typeface="Times New Roman" pitchFamily="18" charset="0"/>
                <a:cs typeface="Times New Roman" pitchFamily="18" charset="0"/>
              </a:rPr>
              <a:t>, </a:t>
            </a:r>
            <a:r>
              <a:rPr lang="en-US" sz="2000" i="1" dirty="0" err="1">
                <a:solidFill>
                  <a:srgbClr val="0000FF"/>
                </a:solidFill>
                <a:latin typeface="Times New Roman" pitchFamily="18" charset="0"/>
                <a:cs typeface="Times New Roman" pitchFamily="18" charset="0"/>
              </a:rPr>
              <a:t>Những</a:t>
            </a:r>
            <a:r>
              <a:rPr lang="en-US" sz="2000" i="1" dirty="0">
                <a:solidFill>
                  <a:srgbClr val="0000FF"/>
                </a:solidFill>
                <a:latin typeface="Times New Roman" pitchFamily="18" charset="0"/>
                <a:cs typeface="Times New Roman" pitchFamily="18" charset="0"/>
              </a:rPr>
              <a:t> </a:t>
            </a:r>
            <a:r>
              <a:rPr lang="en-US" sz="2000" i="1" dirty="0" err="1">
                <a:solidFill>
                  <a:srgbClr val="0000FF"/>
                </a:solidFill>
                <a:latin typeface="Times New Roman" pitchFamily="18" charset="0"/>
                <a:cs typeface="Times New Roman" pitchFamily="18" charset="0"/>
              </a:rPr>
              <a:t>ngày</a:t>
            </a:r>
            <a:r>
              <a:rPr lang="en-US" sz="2000" i="1" dirty="0">
                <a:solidFill>
                  <a:srgbClr val="0000FF"/>
                </a:solidFill>
                <a:latin typeface="Times New Roman" pitchFamily="18" charset="0"/>
                <a:cs typeface="Times New Roman" pitchFamily="18" charset="0"/>
              </a:rPr>
              <a:t> </a:t>
            </a:r>
            <a:r>
              <a:rPr lang="en-US" sz="2000" i="1" dirty="0" err="1">
                <a:solidFill>
                  <a:srgbClr val="0000FF"/>
                </a:solidFill>
                <a:latin typeface="Times New Roman" pitchFamily="18" charset="0"/>
                <a:cs typeface="Times New Roman" pitchFamily="18" charset="0"/>
              </a:rPr>
              <a:t>thơ</a:t>
            </a:r>
            <a:r>
              <a:rPr lang="en-US" sz="2000" i="1" dirty="0">
                <a:solidFill>
                  <a:srgbClr val="0000FF"/>
                </a:solidFill>
                <a:latin typeface="Times New Roman" pitchFamily="18" charset="0"/>
                <a:cs typeface="Times New Roman" pitchFamily="18" charset="0"/>
              </a:rPr>
              <a:t> </a:t>
            </a:r>
            <a:r>
              <a:rPr lang="en-US" sz="2000" i="1" dirty="0" err="1">
                <a:solidFill>
                  <a:srgbClr val="0000FF"/>
                </a:solidFill>
                <a:latin typeface="Times New Roman" pitchFamily="18" charset="0"/>
                <a:cs typeface="Times New Roman" pitchFamily="18" charset="0"/>
              </a:rPr>
              <a:t>ấu</a:t>
            </a:r>
            <a:r>
              <a:rPr lang="en-US" sz="2000" i="1" dirty="0">
                <a:solidFill>
                  <a:srgbClr val="0000FF"/>
                </a:solidFill>
                <a:latin typeface="Times New Roman" pitchFamily="18" charset="0"/>
                <a:cs typeface="Times New Roman" pitchFamily="18" charset="0"/>
              </a:rPr>
              <a:t> )</a:t>
            </a:r>
          </a:p>
        </p:txBody>
      </p:sp>
      <p:sp>
        <p:nvSpPr>
          <p:cNvPr id="16404" name="Text Box 23"/>
          <p:cNvSpPr txBox="1">
            <a:spLocks noChangeArrowheads="1"/>
          </p:cNvSpPr>
          <p:nvPr/>
        </p:nvSpPr>
        <p:spPr bwMode="auto">
          <a:xfrm>
            <a:off x="12700" y="1663700"/>
            <a:ext cx="1905000" cy="396875"/>
          </a:xfrm>
          <a:prstGeom prst="rect">
            <a:avLst/>
          </a:prstGeom>
          <a:noFill/>
          <a:ln w="9525">
            <a:noFill/>
            <a:miter lim="800000"/>
            <a:headEnd/>
            <a:tailEnd/>
          </a:ln>
        </p:spPr>
        <p:txBody>
          <a:bodyPr>
            <a:spAutoFit/>
          </a:bodyPr>
          <a:lstStyle/>
          <a:p>
            <a:pPr>
              <a:spcBef>
                <a:spcPct val="50000"/>
              </a:spcBef>
            </a:pPr>
            <a:r>
              <a:rPr lang="en-US" sz="2000" b="1">
                <a:latin typeface="Times New Roman" pitchFamily="18" charset="0"/>
              </a:rPr>
              <a:t>2. </a:t>
            </a:r>
            <a:r>
              <a:rPr lang="en-US" sz="2000" b="1">
                <a:latin typeface=".VnTime" pitchFamily="34" charset="0"/>
              </a:rPr>
              <a:t>NhËn</a:t>
            </a:r>
            <a:r>
              <a:rPr lang="en-US" sz="2000" b="1">
                <a:latin typeface="Times New Roman" pitchFamily="18" charset="0"/>
              </a:rPr>
              <a:t> xét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22">
                                            <p:txEl>
                                              <p:pRg st="0" end="0"/>
                                            </p:txEl>
                                          </p:spTgt>
                                        </p:tgtEl>
                                        <p:attrNameLst>
                                          <p:attrName>style.visibility</p:attrName>
                                        </p:attrNameLst>
                                      </p:cBhvr>
                                      <p:to>
                                        <p:strVal val="visible"/>
                                      </p:to>
                                    </p:set>
                                    <p:anim calcmode="lin" valueType="num">
                                      <p:cBhvr>
                                        <p:cTn id="7" dur="1000" fill="hold"/>
                                        <p:tgtEl>
                                          <p:spTgt spid="2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2">
                                            <p:txEl>
                                              <p:pRg st="0" end="0"/>
                                            </p:txEl>
                                          </p:spTgt>
                                        </p:tgtEl>
                                        <p:attrNameLst>
                                          <p:attrName>ppt_h</p:attrName>
                                        </p:attrNameLst>
                                      </p:cBhvr>
                                      <p:tavLst>
                                        <p:tav tm="0">
                                          <p:val>
                                            <p:fltVal val="0"/>
                                          </p:val>
                                        </p:tav>
                                        <p:tav tm="100000">
                                          <p:val>
                                            <p:strVal val="#ppt_h"/>
                                          </p:val>
                                        </p:tav>
                                      </p:tavLst>
                                    </p:anim>
                                    <p:animEffect transition="in" filter="fade">
                                      <p:cBhvr>
                                        <p:cTn id="9" dur="1000"/>
                                        <p:tgtEl>
                                          <p:spTgt spid="2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17">
                                            <p:txEl>
                                              <p:pRg st="0" end="0"/>
                                            </p:txEl>
                                          </p:spTgt>
                                        </p:tgtEl>
                                        <p:attrNameLst>
                                          <p:attrName>style.visibility</p:attrName>
                                        </p:attrNameLst>
                                      </p:cBhvr>
                                      <p:to>
                                        <p:strVal val="visible"/>
                                      </p:to>
                                    </p:set>
                                    <p:anim calcmode="lin" valueType="num">
                                      <p:cBhvr>
                                        <p:cTn id="14" dur="500" fill="hold"/>
                                        <p:tgtEl>
                                          <p:spTgt spid="17">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17">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17">
                                            <p:txEl>
                                              <p:pRg st="0" end="0"/>
                                            </p:txEl>
                                          </p:spTgt>
                                        </p:tgtEl>
                                      </p:cBhvr>
                                    </p:animEffect>
                                  </p:childTnLst>
                                </p:cTn>
                              </p:par>
                              <p:par>
                                <p:cTn id="17" presetID="53" presetClass="entr" presetSubtype="0" fill="hold" nodeType="withEffect">
                                  <p:stCondLst>
                                    <p:cond delay="0"/>
                                  </p:stCondLst>
                                  <p:childTnLst>
                                    <p:set>
                                      <p:cBhvr>
                                        <p:cTn id="18" dur="1" fill="hold">
                                          <p:stCondLst>
                                            <p:cond delay="0"/>
                                          </p:stCondLst>
                                        </p:cTn>
                                        <p:tgtEl>
                                          <p:spTgt spid="17">
                                            <p:txEl>
                                              <p:pRg st="1" end="1"/>
                                            </p:txEl>
                                          </p:spTgt>
                                        </p:tgtEl>
                                        <p:attrNameLst>
                                          <p:attrName>style.visibility</p:attrName>
                                        </p:attrNameLst>
                                      </p:cBhvr>
                                      <p:to>
                                        <p:strVal val="visible"/>
                                      </p:to>
                                    </p:set>
                                    <p:anim calcmode="lin" valueType="num">
                                      <p:cBhvr>
                                        <p:cTn id="19" dur="500" fill="hold"/>
                                        <p:tgtEl>
                                          <p:spTgt spid="17">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17">
                                            <p:txEl>
                                              <p:pRg st="1" end="1"/>
                                            </p:txEl>
                                          </p:spTgt>
                                        </p:tgtEl>
                                        <p:attrNameLst>
                                          <p:attrName>ppt_h</p:attrName>
                                        </p:attrNameLst>
                                      </p:cBhvr>
                                      <p:tavLst>
                                        <p:tav tm="0">
                                          <p:val>
                                            <p:fltVal val="0"/>
                                          </p:val>
                                        </p:tav>
                                        <p:tav tm="100000">
                                          <p:val>
                                            <p:strVal val="#ppt_h"/>
                                          </p:val>
                                        </p:tav>
                                      </p:tavLst>
                                    </p:anim>
                                    <p:animEffect transition="in" filter="fade">
                                      <p:cBhvr>
                                        <p:cTn id="21" dur="500"/>
                                        <p:tgtEl>
                                          <p:spTgt spid="17">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nodeType="clickEffect">
                                  <p:stCondLst>
                                    <p:cond delay="0"/>
                                  </p:stCondLst>
                                  <p:childTnLst>
                                    <p:set>
                                      <p:cBhvr>
                                        <p:cTn id="25" dur="1" fill="hold">
                                          <p:stCondLst>
                                            <p:cond delay="0"/>
                                          </p:stCondLst>
                                        </p:cTn>
                                        <p:tgtEl>
                                          <p:spTgt spid="17">
                                            <p:txEl>
                                              <p:pRg st="2" end="2"/>
                                            </p:txEl>
                                          </p:spTgt>
                                        </p:tgtEl>
                                        <p:attrNameLst>
                                          <p:attrName>style.visibility</p:attrName>
                                        </p:attrNameLst>
                                      </p:cBhvr>
                                      <p:to>
                                        <p:strVal val="visible"/>
                                      </p:to>
                                    </p:set>
                                    <p:anim calcmode="lin" valueType="num">
                                      <p:cBhvr>
                                        <p:cTn id="26" dur="500" fill="hold"/>
                                        <p:tgtEl>
                                          <p:spTgt spid="17">
                                            <p:txEl>
                                              <p:pRg st="2" end="2"/>
                                            </p:txEl>
                                          </p:spTgt>
                                        </p:tgtEl>
                                        <p:attrNameLst>
                                          <p:attrName>ppt_w</p:attrName>
                                        </p:attrNameLst>
                                      </p:cBhvr>
                                      <p:tavLst>
                                        <p:tav tm="0">
                                          <p:val>
                                            <p:fltVal val="0"/>
                                          </p:val>
                                        </p:tav>
                                        <p:tav tm="100000">
                                          <p:val>
                                            <p:strVal val="#ppt_w"/>
                                          </p:val>
                                        </p:tav>
                                      </p:tavLst>
                                    </p:anim>
                                    <p:anim calcmode="lin" valueType="num">
                                      <p:cBhvr>
                                        <p:cTn id="27" dur="500" fill="hold"/>
                                        <p:tgtEl>
                                          <p:spTgt spid="17">
                                            <p:txEl>
                                              <p:pRg st="2" end="2"/>
                                            </p:txEl>
                                          </p:spTgt>
                                        </p:tgtEl>
                                        <p:attrNameLst>
                                          <p:attrName>ppt_h</p:attrName>
                                        </p:attrNameLst>
                                      </p:cBhvr>
                                      <p:tavLst>
                                        <p:tav tm="0">
                                          <p:val>
                                            <p:fltVal val="0"/>
                                          </p:val>
                                        </p:tav>
                                        <p:tav tm="100000">
                                          <p:val>
                                            <p:strVal val="#ppt_h"/>
                                          </p:val>
                                        </p:tav>
                                      </p:tavLst>
                                    </p:anim>
                                    <p:animEffect transition="in" filter="fade">
                                      <p:cBhvr>
                                        <p:cTn id="28" dur="500"/>
                                        <p:tgtEl>
                                          <p:spTgt spid="17">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16404"/>
                                        </p:tgtEl>
                                        <p:attrNameLst>
                                          <p:attrName>style.visibility</p:attrName>
                                        </p:attrNameLst>
                                      </p:cBhvr>
                                      <p:to>
                                        <p:strVal val="visible"/>
                                      </p:to>
                                    </p:set>
                                    <p:animEffect transition="in" filter="blinds(horizontal)">
                                      <p:cBhvr>
                                        <p:cTn id="33" dur="500"/>
                                        <p:tgtEl>
                                          <p:spTgt spid="16404"/>
                                        </p:tgtEl>
                                      </p:cBhvr>
                                    </p:animEffect>
                                  </p:childTnLst>
                                </p:cTn>
                              </p:par>
                            </p:childTnLst>
                          </p:cTn>
                        </p:par>
                      </p:childTnLst>
                    </p:cTn>
                  </p:par>
                  <p:par>
                    <p:cTn id="34" fill="hold">
                      <p:stCondLst>
                        <p:cond delay="indefinite"/>
                      </p:stCondLst>
                      <p:childTnLst>
                        <p:par>
                          <p:cTn id="35" fill="hold">
                            <p:stCondLst>
                              <p:cond delay="0"/>
                            </p:stCondLst>
                            <p:childTnLst>
                              <p:par>
                                <p:cTn id="36" presetID="53" presetClass="entr" presetSubtype="0" fill="hold" grpId="0" nodeType="clickEffect">
                                  <p:stCondLst>
                                    <p:cond delay="0"/>
                                  </p:stCondLst>
                                  <p:childTnLst>
                                    <p:set>
                                      <p:cBhvr>
                                        <p:cTn id="37" dur="1" fill="hold">
                                          <p:stCondLst>
                                            <p:cond delay="0"/>
                                          </p:stCondLst>
                                        </p:cTn>
                                        <p:tgtEl>
                                          <p:spTgt spid="15"/>
                                        </p:tgtEl>
                                        <p:attrNameLst>
                                          <p:attrName>style.visibility</p:attrName>
                                        </p:attrNameLst>
                                      </p:cBhvr>
                                      <p:to>
                                        <p:strVal val="visible"/>
                                      </p:to>
                                    </p:set>
                                    <p:anim calcmode="lin" valueType="num">
                                      <p:cBhvr>
                                        <p:cTn id="38" dur="1000" fill="hold"/>
                                        <p:tgtEl>
                                          <p:spTgt spid="15"/>
                                        </p:tgtEl>
                                        <p:attrNameLst>
                                          <p:attrName>ppt_w</p:attrName>
                                        </p:attrNameLst>
                                      </p:cBhvr>
                                      <p:tavLst>
                                        <p:tav tm="0">
                                          <p:val>
                                            <p:fltVal val="0"/>
                                          </p:val>
                                        </p:tav>
                                        <p:tav tm="100000">
                                          <p:val>
                                            <p:strVal val="#ppt_w"/>
                                          </p:val>
                                        </p:tav>
                                      </p:tavLst>
                                    </p:anim>
                                    <p:anim calcmode="lin" valueType="num">
                                      <p:cBhvr>
                                        <p:cTn id="39" dur="1000" fill="hold"/>
                                        <p:tgtEl>
                                          <p:spTgt spid="15"/>
                                        </p:tgtEl>
                                        <p:attrNameLst>
                                          <p:attrName>ppt_h</p:attrName>
                                        </p:attrNameLst>
                                      </p:cBhvr>
                                      <p:tavLst>
                                        <p:tav tm="0">
                                          <p:val>
                                            <p:fltVal val="0"/>
                                          </p:val>
                                        </p:tav>
                                        <p:tav tm="100000">
                                          <p:val>
                                            <p:strVal val="#ppt_h"/>
                                          </p:val>
                                        </p:tav>
                                      </p:tavLst>
                                    </p:anim>
                                    <p:animEffect transition="in" filter="fade">
                                      <p:cBhvr>
                                        <p:cTn id="40" dur="1000"/>
                                        <p:tgtEl>
                                          <p:spTgt spid="15"/>
                                        </p:tgtEl>
                                      </p:cBhvr>
                                    </p:animEffect>
                                  </p:childTnLst>
                                </p:cTn>
                              </p:par>
                              <p:par>
                                <p:cTn id="41" presetID="53" presetClass="entr" presetSubtype="0" fill="hold" nodeType="withEffect">
                                  <p:stCondLst>
                                    <p:cond delay="0"/>
                                  </p:stCondLst>
                                  <p:childTnLst>
                                    <p:set>
                                      <p:cBhvr>
                                        <p:cTn id="42" dur="1" fill="hold">
                                          <p:stCondLst>
                                            <p:cond delay="0"/>
                                          </p:stCondLst>
                                        </p:cTn>
                                        <p:tgtEl>
                                          <p:spTgt spid="18"/>
                                        </p:tgtEl>
                                        <p:attrNameLst>
                                          <p:attrName>style.visibility</p:attrName>
                                        </p:attrNameLst>
                                      </p:cBhvr>
                                      <p:to>
                                        <p:strVal val="visible"/>
                                      </p:to>
                                    </p:set>
                                    <p:anim calcmode="lin" valueType="num">
                                      <p:cBhvr>
                                        <p:cTn id="43" dur="2000" fill="hold"/>
                                        <p:tgtEl>
                                          <p:spTgt spid="18"/>
                                        </p:tgtEl>
                                        <p:attrNameLst>
                                          <p:attrName>ppt_w</p:attrName>
                                        </p:attrNameLst>
                                      </p:cBhvr>
                                      <p:tavLst>
                                        <p:tav tm="0">
                                          <p:val>
                                            <p:fltVal val="0"/>
                                          </p:val>
                                        </p:tav>
                                        <p:tav tm="100000">
                                          <p:val>
                                            <p:strVal val="#ppt_w"/>
                                          </p:val>
                                        </p:tav>
                                      </p:tavLst>
                                    </p:anim>
                                    <p:anim calcmode="lin" valueType="num">
                                      <p:cBhvr>
                                        <p:cTn id="44" dur="2000" fill="hold"/>
                                        <p:tgtEl>
                                          <p:spTgt spid="18"/>
                                        </p:tgtEl>
                                        <p:attrNameLst>
                                          <p:attrName>ppt_h</p:attrName>
                                        </p:attrNameLst>
                                      </p:cBhvr>
                                      <p:tavLst>
                                        <p:tav tm="0">
                                          <p:val>
                                            <p:fltVal val="0"/>
                                          </p:val>
                                        </p:tav>
                                        <p:tav tm="100000">
                                          <p:val>
                                            <p:strVal val="#ppt_h"/>
                                          </p:val>
                                        </p:tav>
                                      </p:tavLst>
                                    </p:anim>
                                    <p:animEffect transition="in" filter="fade">
                                      <p:cBhvr>
                                        <p:cTn id="45" dur="2000"/>
                                        <p:tgtEl>
                                          <p:spTgt spid="18"/>
                                        </p:tgtEl>
                                      </p:cBhvr>
                                    </p:animEffect>
                                  </p:childTnLst>
                                </p:cTn>
                              </p:par>
                            </p:childTnLst>
                          </p:cTn>
                        </p:par>
                      </p:childTnLst>
                    </p:cTn>
                  </p:par>
                  <p:par>
                    <p:cTn id="46" fill="hold">
                      <p:stCondLst>
                        <p:cond delay="indefinite"/>
                      </p:stCondLst>
                      <p:childTnLst>
                        <p:par>
                          <p:cTn id="47" fill="hold">
                            <p:stCondLst>
                              <p:cond delay="0"/>
                            </p:stCondLst>
                            <p:childTnLst>
                              <p:par>
                                <p:cTn id="48" presetID="53" presetClass="entr" presetSubtype="0" fill="hold" nodeType="clickEffect">
                                  <p:stCondLst>
                                    <p:cond delay="0"/>
                                  </p:stCondLst>
                                  <p:childTnLst>
                                    <p:set>
                                      <p:cBhvr>
                                        <p:cTn id="49" dur="1" fill="hold">
                                          <p:stCondLst>
                                            <p:cond delay="0"/>
                                          </p:stCondLst>
                                        </p:cTn>
                                        <p:tgtEl>
                                          <p:spTgt spid="19">
                                            <p:txEl>
                                              <p:pRg st="0" end="0"/>
                                            </p:txEl>
                                          </p:spTgt>
                                        </p:tgtEl>
                                        <p:attrNameLst>
                                          <p:attrName>style.visibility</p:attrName>
                                        </p:attrNameLst>
                                      </p:cBhvr>
                                      <p:to>
                                        <p:strVal val="visible"/>
                                      </p:to>
                                    </p:set>
                                    <p:anim calcmode="lin" valueType="num">
                                      <p:cBhvr>
                                        <p:cTn id="50" dur="1000" fill="hold"/>
                                        <p:tgtEl>
                                          <p:spTgt spid="19">
                                            <p:txEl>
                                              <p:pRg st="0" end="0"/>
                                            </p:txEl>
                                          </p:spTgt>
                                        </p:tgtEl>
                                        <p:attrNameLst>
                                          <p:attrName>ppt_w</p:attrName>
                                        </p:attrNameLst>
                                      </p:cBhvr>
                                      <p:tavLst>
                                        <p:tav tm="0">
                                          <p:val>
                                            <p:fltVal val="0"/>
                                          </p:val>
                                        </p:tav>
                                        <p:tav tm="100000">
                                          <p:val>
                                            <p:strVal val="#ppt_w"/>
                                          </p:val>
                                        </p:tav>
                                      </p:tavLst>
                                    </p:anim>
                                    <p:anim calcmode="lin" valueType="num">
                                      <p:cBhvr>
                                        <p:cTn id="51" dur="1000" fill="hold"/>
                                        <p:tgtEl>
                                          <p:spTgt spid="19">
                                            <p:txEl>
                                              <p:pRg st="0" end="0"/>
                                            </p:txEl>
                                          </p:spTgt>
                                        </p:tgtEl>
                                        <p:attrNameLst>
                                          <p:attrName>ppt_h</p:attrName>
                                        </p:attrNameLst>
                                      </p:cBhvr>
                                      <p:tavLst>
                                        <p:tav tm="0">
                                          <p:val>
                                            <p:fltVal val="0"/>
                                          </p:val>
                                        </p:tav>
                                        <p:tav tm="100000">
                                          <p:val>
                                            <p:strVal val="#ppt_h"/>
                                          </p:val>
                                        </p:tav>
                                      </p:tavLst>
                                    </p:anim>
                                    <p:animEffect transition="in" filter="fade">
                                      <p:cBhvr>
                                        <p:cTn id="52" dur="1000"/>
                                        <p:tgtEl>
                                          <p:spTgt spid="19">
                                            <p:txEl>
                                              <p:pRg st="0" end="0"/>
                                            </p:txEl>
                                          </p:spTgt>
                                        </p:tgtEl>
                                      </p:cBhvr>
                                    </p:animEffect>
                                  </p:childTnLst>
                                </p:cTn>
                              </p:par>
                              <p:par>
                                <p:cTn id="53" presetID="53" presetClass="entr" presetSubtype="0" fill="hold" nodeType="withEffect">
                                  <p:stCondLst>
                                    <p:cond delay="0"/>
                                  </p:stCondLst>
                                  <p:childTnLst>
                                    <p:set>
                                      <p:cBhvr>
                                        <p:cTn id="54" dur="1" fill="hold">
                                          <p:stCondLst>
                                            <p:cond delay="0"/>
                                          </p:stCondLst>
                                        </p:cTn>
                                        <p:tgtEl>
                                          <p:spTgt spid="19">
                                            <p:txEl>
                                              <p:pRg st="1" end="1"/>
                                            </p:txEl>
                                          </p:spTgt>
                                        </p:tgtEl>
                                        <p:attrNameLst>
                                          <p:attrName>style.visibility</p:attrName>
                                        </p:attrNameLst>
                                      </p:cBhvr>
                                      <p:to>
                                        <p:strVal val="visible"/>
                                      </p:to>
                                    </p:set>
                                    <p:anim calcmode="lin" valueType="num">
                                      <p:cBhvr>
                                        <p:cTn id="55" dur="1000" fill="hold"/>
                                        <p:tgtEl>
                                          <p:spTgt spid="19">
                                            <p:txEl>
                                              <p:pRg st="1" end="1"/>
                                            </p:txEl>
                                          </p:spTgt>
                                        </p:tgtEl>
                                        <p:attrNameLst>
                                          <p:attrName>ppt_w</p:attrName>
                                        </p:attrNameLst>
                                      </p:cBhvr>
                                      <p:tavLst>
                                        <p:tav tm="0">
                                          <p:val>
                                            <p:fltVal val="0"/>
                                          </p:val>
                                        </p:tav>
                                        <p:tav tm="100000">
                                          <p:val>
                                            <p:strVal val="#ppt_w"/>
                                          </p:val>
                                        </p:tav>
                                      </p:tavLst>
                                    </p:anim>
                                    <p:anim calcmode="lin" valueType="num">
                                      <p:cBhvr>
                                        <p:cTn id="56" dur="1000" fill="hold"/>
                                        <p:tgtEl>
                                          <p:spTgt spid="19">
                                            <p:txEl>
                                              <p:pRg st="1" end="1"/>
                                            </p:txEl>
                                          </p:spTgt>
                                        </p:tgtEl>
                                        <p:attrNameLst>
                                          <p:attrName>ppt_h</p:attrName>
                                        </p:attrNameLst>
                                      </p:cBhvr>
                                      <p:tavLst>
                                        <p:tav tm="0">
                                          <p:val>
                                            <p:fltVal val="0"/>
                                          </p:val>
                                        </p:tav>
                                        <p:tav tm="100000">
                                          <p:val>
                                            <p:strVal val="#ppt_h"/>
                                          </p:val>
                                        </p:tav>
                                      </p:tavLst>
                                    </p:anim>
                                    <p:animEffect transition="in" filter="fade">
                                      <p:cBhvr>
                                        <p:cTn id="57" dur="1000"/>
                                        <p:tgtEl>
                                          <p:spTgt spid="19">
                                            <p:txEl>
                                              <p:pRg st="1" end="1"/>
                                            </p:txEl>
                                          </p:spTgt>
                                        </p:tgtEl>
                                      </p:cBhvr>
                                    </p:animEffect>
                                  </p:childTnLst>
                                </p:cTn>
                              </p:par>
                              <p:par>
                                <p:cTn id="58" presetID="53" presetClass="entr" presetSubtype="0" fill="hold" nodeType="withEffect">
                                  <p:stCondLst>
                                    <p:cond delay="0"/>
                                  </p:stCondLst>
                                  <p:childTnLst>
                                    <p:set>
                                      <p:cBhvr>
                                        <p:cTn id="59" dur="1" fill="hold">
                                          <p:stCondLst>
                                            <p:cond delay="0"/>
                                          </p:stCondLst>
                                        </p:cTn>
                                        <p:tgtEl>
                                          <p:spTgt spid="19">
                                            <p:txEl>
                                              <p:pRg st="2" end="2"/>
                                            </p:txEl>
                                          </p:spTgt>
                                        </p:tgtEl>
                                        <p:attrNameLst>
                                          <p:attrName>style.visibility</p:attrName>
                                        </p:attrNameLst>
                                      </p:cBhvr>
                                      <p:to>
                                        <p:strVal val="visible"/>
                                      </p:to>
                                    </p:set>
                                    <p:anim calcmode="lin" valueType="num">
                                      <p:cBhvr>
                                        <p:cTn id="60" dur="1000" fill="hold"/>
                                        <p:tgtEl>
                                          <p:spTgt spid="19">
                                            <p:txEl>
                                              <p:pRg st="2" end="2"/>
                                            </p:txEl>
                                          </p:spTgt>
                                        </p:tgtEl>
                                        <p:attrNameLst>
                                          <p:attrName>ppt_w</p:attrName>
                                        </p:attrNameLst>
                                      </p:cBhvr>
                                      <p:tavLst>
                                        <p:tav tm="0">
                                          <p:val>
                                            <p:fltVal val="0"/>
                                          </p:val>
                                        </p:tav>
                                        <p:tav tm="100000">
                                          <p:val>
                                            <p:strVal val="#ppt_w"/>
                                          </p:val>
                                        </p:tav>
                                      </p:tavLst>
                                    </p:anim>
                                    <p:anim calcmode="lin" valueType="num">
                                      <p:cBhvr>
                                        <p:cTn id="61" dur="1000" fill="hold"/>
                                        <p:tgtEl>
                                          <p:spTgt spid="19">
                                            <p:txEl>
                                              <p:pRg st="2" end="2"/>
                                            </p:txEl>
                                          </p:spTgt>
                                        </p:tgtEl>
                                        <p:attrNameLst>
                                          <p:attrName>ppt_h</p:attrName>
                                        </p:attrNameLst>
                                      </p:cBhvr>
                                      <p:tavLst>
                                        <p:tav tm="0">
                                          <p:val>
                                            <p:fltVal val="0"/>
                                          </p:val>
                                        </p:tav>
                                        <p:tav tm="100000">
                                          <p:val>
                                            <p:strVal val="#ppt_h"/>
                                          </p:val>
                                        </p:tav>
                                      </p:tavLst>
                                    </p:anim>
                                    <p:animEffect transition="in" filter="fade">
                                      <p:cBhvr>
                                        <p:cTn id="62" dur="1000"/>
                                        <p:tgtEl>
                                          <p:spTgt spid="19">
                                            <p:txEl>
                                              <p:pRg st="2" end="2"/>
                                            </p:txEl>
                                          </p:spTgt>
                                        </p:tgtEl>
                                      </p:cBhvr>
                                    </p:animEffect>
                                  </p:childTnLst>
                                </p:cTn>
                              </p:par>
                              <p:par>
                                <p:cTn id="63" presetID="53" presetClass="entr" presetSubtype="0" fill="hold" grpId="0" nodeType="withEffect">
                                  <p:stCondLst>
                                    <p:cond delay="0"/>
                                  </p:stCondLst>
                                  <p:childTnLst>
                                    <p:set>
                                      <p:cBhvr>
                                        <p:cTn id="64" dur="1" fill="hold">
                                          <p:stCondLst>
                                            <p:cond delay="0"/>
                                          </p:stCondLst>
                                        </p:cTn>
                                        <p:tgtEl>
                                          <p:spTgt spid="20"/>
                                        </p:tgtEl>
                                        <p:attrNameLst>
                                          <p:attrName>style.visibility</p:attrName>
                                        </p:attrNameLst>
                                      </p:cBhvr>
                                      <p:to>
                                        <p:strVal val="visible"/>
                                      </p:to>
                                    </p:set>
                                    <p:anim calcmode="lin" valueType="num">
                                      <p:cBhvr>
                                        <p:cTn id="65" dur="1000" fill="hold"/>
                                        <p:tgtEl>
                                          <p:spTgt spid="20"/>
                                        </p:tgtEl>
                                        <p:attrNameLst>
                                          <p:attrName>ppt_w</p:attrName>
                                        </p:attrNameLst>
                                      </p:cBhvr>
                                      <p:tavLst>
                                        <p:tav tm="0">
                                          <p:val>
                                            <p:fltVal val="0"/>
                                          </p:val>
                                        </p:tav>
                                        <p:tav tm="100000">
                                          <p:val>
                                            <p:strVal val="#ppt_w"/>
                                          </p:val>
                                        </p:tav>
                                      </p:tavLst>
                                    </p:anim>
                                    <p:anim calcmode="lin" valueType="num">
                                      <p:cBhvr>
                                        <p:cTn id="66" dur="1000" fill="hold"/>
                                        <p:tgtEl>
                                          <p:spTgt spid="20"/>
                                        </p:tgtEl>
                                        <p:attrNameLst>
                                          <p:attrName>ppt_h</p:attrName>
                                        </p:attrNameLst>
                                      </p:cBhvr>
                                      <p:tavLst>
                                        <p:tav tm="0">
                                          <p:val>
                                            <p:fltVal val="0"/>
                                          </p:val>
                                        </p:tav>
                                        <p:tav tm="100000">
                                          <p:val>
                                            <p:strVal val="#ppt_h"/>
                                          </p:val>
                                        </p:tav>
                                      </p:tavLst>
                                    </p:anim>
                                    <p:animEffect transition="in" filter="fade">
                                      <p:cBhvr>
                                        <p:cTn id="67" dur="1000"/>
                                        <p:tgtEl>
                                          <p:spTgt spid="20"/>
                                        </p:tgtEl>
                                      </p:cBhvr>
                                    </p:animEffect>
                                  </p:childTnLst>
                                </p:cTn>
                              </p:par>
                              <p:par>
                                <p:cTn id="68" presetID="53" presetClass="entr" presetSubtype="0" fill="hold" grpId="0" nodeType="withEffect">
                                  <p:stCondLst>
                                    <p:cond delay="0"/>
                                  </p:stCondLst>
                                  <p:childTnLst>
                                    <p:set>
                                      <p:cBhvr>
                                        <p:cTn id="69" dur="1" fill="hold">
                                          <p:stCondLst>
                                            <p:cond delay="0"/>
                                          </p:stCondLst>
                                        </p:cTn>
                                        <p:tgtEl>
                                          <p:spTgt spid="21"/>
                                        </p:tgtEl>
                                        <p:attrNameLst>
                                          <p:attrName>style.visibility</p:attrName>
                                        </p:attrNameLst>
                                      </p:cBhvr>
                                      <p:to>
                                        <p:strVal val="visible"/>
                                      </p:to>
                                    </p:set>
                                    <p:anim calcmode="lin" valueType="num">
                                      <p:cBhvr>
                                        <p:cTn id="70" dur="1000" fill="hold"/>
                                        <p:tgtEl>
                                          <p:spTgt spid="21"/>
                                        </p:tgtEl>
                                        <p:attrNameLst>
                                          <p:attrName>ppt_w</p:attrName>
                                        </p:attrNameLst>
                                      </p:cBhvr>
                                      <p:tavLst>
                                        <p:tav tm="0">
                                          <p:val>
                                            <p:fltVal val="0"/>
                                          </p:val>
                                        </p:tav>
                                        <p:tav tm="100000">
                                          <p:val>
                                            <p:strVal val="#ppt_w"/>
                                          </p:val>
                                        </p:tav>
                                      </p:tavLst>
                                    </p:anim>
                                    <p:anim calcmode="lin" valueType="num">
                                      <p:cBhvr>
                                        <p:cTn id="71" dur="1000" fill="hold"/>
                                        <p:tgtEl>
                                          <p:spTgt spid="21"/>
                                        </p:tgtEl>
                                        <p:attrNameLst>
                                          <p:attrName>ppt_h</p:attrName>
                                        </p:attrNameLst>
                                      </p:cBhvr>
                                      <p:tavLst>
                                        <p:tav tm="0">
                                          <p:val>
                                            <p:fltVal val="0"/>
                                          </p:val>
                                        </p:tav>
                                        <p:tav tm="100000">
                                          <p:val>
                                            <p:strVal val="#ppt_h"/>
                                          </p:val>
                                        </p:tav>
                                      </p:tavLst>
                                    </p:anim>
                                    <p:animEffect transition="in" filter="fade">
                                      <p:cBhvr>
                                        <p:cTn id="72" dur="1000"/>
                                        <p:tgtEl>
                                          <p:spTgt spid="21"/>
                                        </p:tgtEl>
                                      </p:cBhvr>
                                    </p:animEffect>
                                  </p:childTnLst>
                                </p:cTn>
                              </p:par>
                            </p:childTnLst>
                          </p:cTn>
                        </p:par>
                      </p:childTnLst>
                    </p:cTn>
                  </p:par>
                  <p:par>
                    <p:cTn id="73" fill="hold">
                      <p:stCondLst>
                        <p:cond delay="indefinite"/>
                      </p:stCondLst>
                      <p:childTnLst>
                        <p:par>
                          <p:cTn id="74" fill="hold">
                            <p:stCondLst>
                              <p:cond delay="0"/>
                            </p:stCondLst>
                            <p:childTnLst>
                              <p:par>
                                <p:cTn id="75" presetID="53" presetClass="entr" presetSubtype="0" fill="hold" grpId="0" nodeType="clickEffect">
                                  <p:stCondLst>
                                    <p:cond delay="0"/>
                                  </p:stCondLst>
                                  <p:childTnLst>
                                    <p:set>
                                      <p:cBhvr>
                                        <p:cTn id="76" dur="1" fill="hold">
                                          <p:stCondLst>
                                            <p:cond delay="0"/>
                                          </p:stCondLst>
                                        </p:cTn>
                                        <p:tgtEl>
                                          <p:spTgt spid="23"/>
                                        </p:tgtEl>
                                        <p:attrNameLst>
                                          <p:attrName>style.visibility</p:attrName>
                                        </p:attrNameLst>
                                      </p:cBhvr>
                                      <p:to>
                                        <p:strVal val="visible"/>
                                      </p:to>
                                    </p:set>
                                    <p:anim calcmode="lin" valueType="num">
                                      <p:cBhvr>
                                        <p:cTn id="77" dur="1000" fill="hold"/>
                                        <p:tgtEl>
                                          <p:spTgt spid="23"/>
                                        </p:tgtEl>
                                        <p:attrNameLst>
                                          <p:attrName>ppt_w</p:attrName>
                                        </p:attrNameLst>
                                      </p:cBhvr>
                                      <p:tavLst>
                                        <p:tav tm="0">
                                          <p:val>
                                            <p:fltVal val="0"/>
                                          </p:val>
                                        </p:tav>
                                        <p:tav tm="100000">
                                          <p:val>
                                            <p:strVal val="#ppt_w"/>
                                          </p:val>
                                        </p:tav>
                                      </p:tavLst>
                                    </p:anim>
                                    <p:anim calcmode="lin" valueType="num">
                                      <p:cBhvr>
                                        <p:cTn id="78" dur="1000" fill="hold"/>
                                        <p:tgtEl>
                                          <p:spTgt spid="23"/>
                                        </p:tgtEl>
                                        <p:attrNameLst>
                                          <p:attrName>ppt_h</p:attrName>
                                        </p:attrNameLst>
                                      </p:cBhvr>
                                      <p:tavLst>
                                        <p:tav tm="0">
                                          <p:val>
                                            <p:fltVal val="0"/>
                                          </p:val>
                                        </p:tav>
                                        <p:tav tm="100000">
                                          <p:val>
                                            <p:strVal val="#ppt_h"/>
                                          </p:val>
                                        </p:tav>
                                      </p:tavLst>
                                    </p:anim>
                                    <p:animEffect transition="in" filter="fade">
                                      <p:cBhvr>
                                        <p:cTn id="79" dur="1000"/>
                                        <p:tgtEl>
                                          <p:spTgt spid="23"/>
                                        </p:tgtEl>
                                      </p:cBhvr>
                                    </p:animEffect>
                                  </p:childTnLst>
                                </p:cTn>
                              </p:par>
                            </p:childTnLst>
                          </p:cTn>
                        </p:par>
                      </p:childTnLst>
                    </p:cTn>
                  </p:par>
                  <p:par>
                    <p:cTn id="80" fill="hold">
                      <p:stCondLst>
                        <p:cond delay="indefinite"/>
                      </p:stCondLst>
                      <p:childTnLst>
                        <p:par>
                          <p:cTn id="81" fill="hold">
                            <p:stCondLst>
                              <p:cond delay="0"/>
                            </p:stCondLst>
                            <p:childTnLst>
                              <p:par>
                                <p:cTn id="82" presetID="10" presetClass="exit" presetSubtype="0" fill="hold" nodeType="clickEffect">
                                  <p:stCondLst>
                                    <p:cond delay="0"/>
                                  </p:stCondLst>
                                  <p:childTnLst>
                                    <p:animEffect transition="out" filter="fade">
                                      <p:cBhvr>
                                        <p:cTn id="83" dur="2000"/>
                                        <p:tgtEl>
                                          <p:spTgt spid="18"/>
                                        </p:tgtEl>
                                      </p:cBhvr>
                                    </p:animEffect>
                                    <p:set>
                                      <p:cBhvr>
                                        <p:cTn id="84" dur="1" fill="hold">
                                          <p:stCondLst>
                                            <p:cond delay="1999"/>
                                          </p:stCondLst>
                                        </p:cTn>
                                        <p:tgtEl>
                                          <p:spTgt spid="18"/>
                                        </p:tgtEl>
                                        <p:attrNameLst>
                                          <p:attrName>style.visibility</p:attrName>
                                        </p:attrNameLst>
                                      </p:cBhvr>
                                      <p:to>
                                        <p:strVal val="hidden"/>
                                      </p:to>
                                    </p:set>
                                  </p:childTnLst>
                                </p:cTn>
                              </p:par>
                              <p:par>
                                <p:cTn id="85" presetID="53" presetClass="entr" presetSubtype="0" fill="hold" grpId="0" nodeType="withEffect">
                                  <p:stCondLst>
                                    <p:cond delay="0"/>
                                  </p:stCondLst>
                                  <p:childTnLst>
                                    <p:set>
                                      <p:cBhvr>
                                        <p:cTn id="86" dur="1" fill="hold">
                                          <p:stCondLst>
                                            <p:cond delay="0"/>
                                          </p:stCondLst>
                                        </p:cTn>
                                        <p:tgtEl>
                                          <p:spTgt spid="26"/>
                                        </p:tgtEl>
                                        <p:attrNameLst>
                                          <p:attrName>style.visibility</p:attrName>
                                        </p:attrNameLst>
                                      </p:cBhvr>
                                      <p:to>
                                        <p:strVal val="visible"/>
                                      </p:to>
                                    </p:set>
                                    <p:anim calcmode="lin" valueType="num">
                                      <p:cBhvr>
                                        <p:cTn id="87" dur="1000" fill="hold"/>
                                        <p:tgtEl>
                                          <p:spTgt spid="26"/>
                                        </p:tgtEl>
                                        <p:attrNameLst>
                                          <p:attrName>ppt_w</p:attrName>
                                        </p:attrNameLst>
                                      </p:cBhvr>
                                      <p:tavLst>
                                        <p:tav tm="0">
                                          <p:val>
                                            <p:fltVal val="0"/>
                                          </p:val>
                                        </p:tav>
                                        <p:tav tm="100000">
                                          <p:val>
                                            <p:strVal val="#ppt_w"/>
                                          </p:val>
                                        </p:tav>
                                      </p:tavLst>
                                    </p:anim>
                                    <p:anim calcmode="lin" valueType="num">
                                      <p:cBhvr>
                                        <p:cTn id="88" dur="1000" fill="hold"/>
                                        <p:tgtEl>
                                          <p:spTgt spid="26"/>
                                        </p:tgtEl>
                                        <p:attrNameLst>
                                          <p:attrName>ppt_h</p:attrName>
                                        </p:attrNameLst>
                                      </p:cBhvr>
                                      <p:tavLst>
                                        <p:tav tm="0">
                                          <p:val>
                                            <p:fltVal val="0"/>
                                          </p:val>
                                        </p:tav>
                                        <p:tav tm="100000">
                                          <p:val>
                                            <p:strVal val="#ppt_h"/>
                                          </p:val>
                                        </p:tav>
                                      </p:tavLst>
                                    </p:anim>
                                    <p:animEffect transition="in" filter="fade">
                                      <p:cBhvr>
                                        <p:cTn id="89" dur="1000"/>
                                        <p:tgtEl>
                                          <p:spTgt spid="26"/>
                                        </p:tgtEl>
                                      </p:cBhvr>
                                    </p:animEffect>
                                  </p:childTnLst>
                                </p:cTn>
                              </p:par>
                              <p:par>
                                <p:cTn id="90" presetID="53" presetClass="entr" presetSubtype="0" fill="hold" grpId="0" nodeType="withEffect">
                                  <p:stCondLst>
                                    <p:cond delay="0"/>
                                  </p:stCondLst>
                                  <p:childTnLst>
                                    <p:set>
                                      <p:cBhvr>
                                        <p:cTn id="91" dur="1" fill="hold">
                                          <p:stCondLst>
                                            <p:cond delay="0"/>
                                          </p:stCondLst>
                                        </p:cTn>
                                        <p:tgtEl>
                                          <p:spTgt spid="27"/>
                                        </p:tgtEl>
                                        <p:attrNameLst>
                                          <p:attrName>style.visibility</p:attrName>
                                        </p:attrNameLst>
                                      </p:cBhvr>
                                      <p:to>
                                        <p:strVal val="visible"/>
                                      </p:to>
                                    </p:set>
                                    <p:anim calcmode="lin" valueType="num">
                                      <p:cBhvr>
                                        <p:cTn id="92" dur="1000" fill="hold"/>
                                        <p:tgtEl>
                                          <p:spTgt spid="27"/>
                                        </p:tgtEl>
                                        <p:attrNameLst>
                                          <p:attrName>ppt_w</p:attrName>
                                        </p:attrNameLst>
                                      </p:cBhvr>
                                      <p:tavLst>
                                        <p:tav tm="0">
                                          <p:val>
                                            <p:fltVal val="0"/>
                                          </p:val>
                                        </p:tav>
                                        <p:tav tm="100000">
                                          <p:val>
                                            <p:strVal val="#ppt_w"/>
                                          </p:val>
                                        </p:tav>
                                      </p:tavLst>
                                    </p:anim>
                                    <p:anim calcmode="lin" valueType="num">
                                      <p:cBhvr>
                                        <p:cTn id="93" dur="1000" fill="hold"/>
                                        <p:tgtEl>
                                          <p:spTgt spid="27"/>
                                        </p:tgtEl>
                                        <p:attrNameLst>
                                          <p:attrName>ppt_h</p:attrName>
                                        </p:attrNameLst>
                                      </p:cBhvr>
                                      <p:tavLst>
                                        <p:tav tm="0">
                                          <p:val>
                                            <p:fltVal val="0"/>
                                          </p:val>
                                        </p:tav>
                                        <p:tav tm="100000">
                                          <p:val>
                                            <p:strVal val="#ppt_h"/>
                                          </p:val>
                                        </p:tav>
                                      </p:tavLst>
                                    </p:anim>
                                    <p:animEffect transition="in" filter="fade">
                                      <p:cBhvr>
                                        <p:cTn id="94" dur="1000"/>
                                        <p:tgtEl>
                                          <p:spTgt spid="27"/>
                                        </p:tgtEl>
                                      </p:cBhvr>
                                    </p:animEffect>
                                  </p:childTnLst>
                                </p:cTn>
                              </p:par>
                            </p:childTnLst>
                          </p:cTn>
                        </p:par>
                      </p:childTnLst>
                    </p:cTn>
                  </p:par>
                  <p:par>
                    <p:cTn id="95" fill="hold">
                      <p:stCondLst>
                        <p:cond delay="indefinite"/>
                      </p:stCondLst>
                      <p:childTnLst>
                        <p:par>
                          <p:cTn id="96" fill="hold">
                            <p:stCondLst>
                              <p:cond delay="0"/>
                            </p:stCondLst>
                            <p:childTnLst>
                              <p:par>
                                <p:cTn id="97" presetID="53" presetClass="entr" presetSubtype="0" fill="hold" nodeType="clickEffect">
                                  <p:stCondLst>
                                    <p:cond delay="0"/>
                                  </p:stCondLst>
                                  <p:childTnLst>
                                    <p:set>
                                      <p:cBhvr>
                                        <p:cTn id="98" dur="1" fill="hold">
                                          <p:stCondLst>
                                            <p:cond delay="0"/>
                                          </p:stCondLst>
                                        </p:cTn>
                                        <p:tgtEl>
                                          <p:spTgt spid="25">
                                            <p:txEl>
                                              <p:pRg st="0" end="0"/>
                                            </p:txEl>
                                          </p:spTgt>
                                        </p:tgtEl>
                                        <p:attrNameLst>
                                          <p:attrName>style.visibility</p:attrName>
                                        </p:attrNameLst>
                                      </p:cBhvr>
                                      <p:to>
                                        <p:strVal val="visible"/>
                                      </p:to>
                                    </p:set>
                                    <p:anim calcmode="lin" valueType="num">
                                      <p:cBhvr>
                                        <p:cTn id="99" dur="1000" fill="hold"/>
                                        <p:tgtEl>
                                          <p:spTgt spid="25">
                                            <p:txEl>
                                              <p:pRg st="0" end="0"/>
                                            </p:txEl>
                                          </p:spTgt>
                                        </p:tgtEl>
                                        <p:attrNameLst>
                                          <p:attrName>ppt_w</p:attrName>
                                        </p:attrNameLst>
                                      </p:cBhvr>
                                      <p:tavLst>
                                        <p:tav tm="0">
                                          <p:val>
                                            <p:fltVal val="0"/>
                                          </p:val>
                                        </p:tav>
                                        <p:tav tm="100000">
                                          <p:val>
                                            <p:strVal val="#ppt_w"/>
                                          </p:val>
                                        </p:tav>
                                      </p:tavLst>
                                    </p:anim>
                                    <p:anim calcmode="lin" valueType="num">
                                      <p:cBhvr>
                                        <p:cTn id="100" dur="1000" fill="hold"/>
                                        <p:tgtEl>
                                          <p:spTgt spid="25">
                                            <p:txEl>
                                              <p:pRg st="0" end="0"/>
                                            </p:txEl>
                                          </p:spTgt>
                                        </p:tgtEl>
                                        <p:attrNameLst>
                                          <p:attrName>ppt_h</p:attrName>
                                        </p:attrNameLst>
                                      </p:cBhvr>
                                      <p:tavLst>
                                        <p:tav tm="0">
                                          <p:val>
                                            <p:fltVal val="0"/>
                                          </p:val>
                                        </p:tav>
                                        <p:tav tm="100000">
                                          <p:val>
                                            <p:strVal val="#ppt_h"/>
                                          </p:val>
                                        </p:tav>
                                      </p:tavLst>
                                    </p:anim>
                                    <p:animEffect transition="in" filter="fade">
                                      <p:cBhvr>
                                        <p:cTn id="101" dur="1000"/>
                                        <p:tgtEl>
                                          <p:spTgt spid="25">
                                            <p:txEl>
                                              <p:pRg st="0" end="0"/>
                                            </p:txEl>
                                          </p:spTgt>
                                        </p:tgtEl>
                                      </p:cBhvr>
                                    </p:animEffect>
                                  </p:childTnLst>
                                </p:cTn>
                              </p:par>
                            </p:childTnLst>
                          </p:cTn>
                        </p:par>
                      </p:childTnLst>
                    </p:cTn>
                  </p:par>
                  <p:par>
                    <p:cTn id="102" fill="hold">
                      <p:stCondLst>
                        <p:cond delay="indefinite"/>
                      </p:stCondLst>
                      <p:childTnLst>
                        <p:par>
                          <p:cTn id="103" fill="hold">
                            <p:stCondLst>
                              <p:cond delay="0"/>
                            </p:stCondLst>
                            <p:childTnLst>
                              <p:par>
                                <p:cTn id="104" presetID="53" presetClass="entr" presetSubtype="0" fill="hold" nodeType="clickEffect">
                                  <p:stCondLst>
                                    <p:cond delay="0"/>
                                  </p:stCondLst>
                                  <p:childTnLst>
                                    <p:set>
                                      <p:cBhvr>
                                        <p:cTn id="105" dur="1" fill="hold">
                                          <p:stCondLst>
                                            <p:cond delay="0"/>
                                          </p:stCondLst>
                                        </p:cTn>
                                        <p:tgtEl>
                                          <p:spTgt spid="25">
                                            <p:txEl>
                                              <p:pRg st="1" end="1"/>
                                            </p:txEl>
                                          </p:spTgt>
                                        </p:tgtEl>
                                        <p:attrNameLst>
                                          <p:attrName>style.visibility</p:attrName>
                                        </p:attrNameLst>
                                      </p:cBhvr>
                                      <p:to>
                                        <p:strVal val="visible"/>
                                      </p:to>
                                    </p:set>
                                    <p:anim calcmode="lin" valueType="num">
                                      <p:cBhvr>
                                        <p:cTn id="106" dur="1000" fill="hold"/>
                                        <p:tgtEl>
                                          <p:spTgt spid="25">
                                            <p:txEl>
                                              <p:pRg st="1" end="1"/>
                                            </p:txEl>
                                          </p:spTgt>
                                        </p:tgtEl>
                                        <p:attrNameLst>
                                          <p:attrName>ppt_w</p:attrName>
                                        </p:attrNameLst>
                                      </p:cBhvr>
                                      <p:tavLst>
                                        <p:tav tm="0">
                                          <p:val>
                                            <p:fltVal val="0"/>
                                          </p:val>
                                        </p:tav>
                                        <p:tav tm="100000">
                                          <p:val>
                                            <p:strVal val="#ppt_w"/>
                                          </p:val>
                                        </p:tav>
                                      </p:tavLst>
                                    </p:anim>
                                    <p:anim calcmode="lin" valueType="num">
                                      <p:cBhvr>
                                        <p:cTn id="107" dur="1000" fill="hold"/>
                                        <p:tgtEl>
                                          <p:spTgt spid="25">
                                            <p:txEl>
                                              <p:pRg st="1" end="1"/>
                                            </p:txEl>
                                          </p:spTgt>
                                        </p:tgtEl>
                                        <p:attrNameLst>
                                          <p:attrName>ppt_h</p:attrName>
                                        </p:attrNameLst>
                                      </p:cBhvr>
                                      <p:tavLst>
                                        <p:tav tm="0">
                                          <p:val>
                                            <p:fltVal val="0"/>
                                          </p:val>
                                        </p:tav>
                                        <p:tav tm="100000">
                                          <p:val>
                                            <p:strVal val="#ppt_h"/>
                                          </p:val>
                                        </p:tav>
                                      </p:tavLst>
                                    </p:anim>
                                    <p:animEffect transition="in" filter="fade">
                                      <p:cBhvr>
                                        <p:cTn id="108" dur="1000"/>
                                        <p:tgtEl>
                                          <p:spTgt spid="2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20" grpId="0" animBg="1"/>
      <p:bldP spid="21" grpId="0"/>
      <p:bldP spid="23" grpId="0"/>
      <p:bldP spid="26" grpId="0"/>
      <p:bldP spid="27" grpId="0"/>
      <p:bldP spid="1640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rot="5400000">
            <a:off x="1447800" y="3884613"/>
            <a:ext cx="5945187"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410" name="Rectangle 5"/>
          <p:cNvSpPr>
            <a:spLocks noChangeArrowheads="1"/>
          </p:cNvSpPr>
          <p:nvPr/>
        </p:nvSpPr>
        <p:spPr bwMode="auto">
          <a:xfrm>
            <a:off x="0" y="0"/>
            <a:ext cx="9144000" cy="533400"/>
          </a:xfrm>
          <a:prstGeom prst="rect">
            <a:avLst/>
          </a:prstGeom>
          <a:solidFill>
            <a:schemeClr val="tx1"/>
          </a:solidFill>
          <a:ln w="57150" cmpd="thinThick">
            <a:pattFill prst="pct90">
              <a:fgClr>
                <a:srgbClr val="993300"/>
              </a:fgClr>
              <a:bgClr>
                <a:srgbClr val="FFFFFF"/>
              </a:bgClr>
            </a:pattFill>
            <a:miter lim="800000"/>
            <a:headEnd/>
            <a:tailEnd/>
          </a:ln>
        </p:spPr>
        <p:txBody>
          <a:bodyPr wrap="none" anchor="ctr"/>
          <a:lstStyle/>
          <a:p>
            <a:pPr algn="ctr" eaLnBrk="0" hangingPunct="0"/>
            <a:r>
              <a:rPr lang="en-US" sz="2800" b="1">
                <a:solidFill>
                  <a:srgbClr val="000099"/>
                </a:solidFill>
                <a:latin typeface=".VnTimeH" pitchFamily="34" charset="0"/>
              </a:rPr>
              <a:t> </a:t>
            </a:r>
          </a:p>
        </p:txBody>
      </p:sp>
      <p:sp>
        <p:nvSpPr>
          <p:cNvPr id="17411" name="Text Box 13"/>
          <p:cNvSpPr txBox="1">
            <a:spLocks noChangeArrowheads="1"/>
          </p:cNvSpPr>
          <p:nvPr/>
        </p:nvSpPr>
        <p:spPr bwMode="gray">
          <a:xfrm>
            <a:off x="0" y="76200"/>
            <a:ext cx="1308100" cy="400050"/>
          </a:xfrm>
          <a:prstGeom prst="rect">
            <a:avLst/>
          </a:prstGeom>
          <a:noFill/>
          <a:ln w="9525">
            <a:noFill/>
            <a:miter lim="800000"/>
            <a:headEnd/>
            <a:tailEnd/>
          </a:ln>
        </p:spPr>
        <p:txBody>
          <a:bodyPr wrap="none">
            <a:spAutoFit/>
          </a:bodyPr>
          <a:lstStyle/>
          <a:p>
            <a:pPr algn="ctr" eaLnBrk="0" hangingPunct="0"/>
            <a:r>
              <a:rPr lang="en-US" altLang="vi-VN" sz="2000" b="1">
                <a:solidFill>
                  <a:srgbClr val="FFFFFF"/>
                </a:solidFill>
                <a:latin typeface="Times New Roman" pitchFamily="18" charset="0"/>
                <a:cs typeface="Times New Roman" pitchFamily="18" charset="0"/>
              </a:rPr>
              <a:t>Ngữ văn 8</a:t>
            </a:r>
          </a:p>
        </p:txBody>
      </p:sp>
      <p:sp>
        <p:nvSpPr>
          <p:cNvPr id="17412" name="Oval 14"/>
          <p:cNvSpPr>
            <a:spLocks noChangeArrowheads="1"/>
          </p:cNvSpPr>
          <p:nvPr/>
        </p:nvSpPr>
        <p:spPr bwMode="gray">
          <a:xfrm>
            <a:off x="0" y="657225"/>
            <a:ext cx="1281113" cy="180975"/>
          </a:xfrm>
          <a:prstGeom prst="ellipse">
            <a:avLst/>
          </a:prstGeom>
          <a:gradFill rotWithShape="1">
            <a:gsLst>
              <a:gs pos="0">
                <a:schemeClr val="bg2"/>
              </a:gs>
              <a:gs pos="100000">
                <a:schemeClr val="bg1"/>
              </a:gs>
            </a:gsLst>
            <a:path path="shape">
              <a:fillToRect l="50000" t="50000" r="50000" b="50000"/>
            </a:path>
          </a:gradFill>
          <a:ln w="9525">
            <a:noFill/>
            <a:round/>
            <a:headEnd/>
            <a:tailEnd/>
          </a:ln>
        </p:spPr>
        <p:txBody>
          <a:bodyPr wrap="none" anchor="ctr"/>
          <a:lstStyle/>
          <a:p>
            <a:pPr algn="ctr"/>
            <a:endParaRPr lang="vi-VN" altLang="vi-VN"/>
          </a:p>
        </p:txBody>
      </p:sp>
      <p:grpSp>
        <p:nvGrpSpPr>
          <p:cNvPr id="17413" name="Group 10"/>
          <p:cNvGrpSpPr>
            <a:grpSpLocks/>
          </p:cNvGrpSpPr>
          <p:nvPr/>
        </p:nvGrpSpPr>
        <p:grpSpPr bwMode="auto">
          <a:xfrm>
            <a:off x="76200" y="0"/>
            <a:ext cx="1204913" cy="628650"/>
            <a:chOff x="2016" y="1920"/>
            <a:chExt cx="1680" cy="1680"/>
          </a:xfrm>
        </p:grpSpPr>
        <p:sp>
          <p:nvSpPr>
            <p:cNvPr id="12" name="Oval 11"/>
            <p:cNvSpPr>
              <a:spLocks noChangeArrowheads="1"/>
            </p:cNvSpPr>
            <p:nvPr/>
          </p:nvSpPr>
          <p:spPr bwMode="gray">
            <a:xfrm>
              <a:off x="2016" y="1920"/>
              <a:ext cx="1680" cy="1680"/>
            </a:xfrm>
            <a:prstGeom prst="ellipse">
              <a:avLst/>
            </a:prstGeom>
            <a:gradFill rotWithShape="1">
              <a:gsLst>
                <a:gs pos="0">
                  <a:schemeClr val="accent2"/>
                </a:gs>
                <a:gs pos="100000">
                  <a:schemeClr val="accent2">
                    <a:gamma/>
                    <a:shade val="63529"/>
                    <a:invGamma/>
                  </a:schemeClr>
                </a:gs>
              </a:gsLst>
              <a:lin ang="5400000" scaled="1"/>
            </a:gradFill>
            <a:ln w="9525">
              <a:noFill/>
              <a:round/>
              <a:headEnd/>
              <a:tailEnd/>
            </a:ln>
            <a:effectLst/>
          </p:spPr>
          <p:txBody>
            <a:bodyPr wrap="none" anchor="ctr"/>
            <a:lstStyle/>
            <a:p>
              <a:pPr fontAlgn="auto">
                <a:spcBef>
                  <a:spcPts val="0"/>
                </a:spcBef>
                <a:spcAft>
                  <a:spcPts val="0"/>
                </a:spcAft>
                <a:defRPr/>
              </a:pPr>
              <a:endParaRPr lang="en-US">
                <a:latin typeface="+mn-lt"/>
                <a:cs typeface="+mn-cs"/>
              </a:endParaRPr>
            </a:p>
          </p:txBody>
        </p:sp>
        <p:sp>
          <p:nvSpPr>
            <p:cNvPr id="17432" name="Freeform 12"/>
            <p:cNvSpPr>
              <a:spLocks/>
            </p:cNvSpPr>
            <p:nvPr/>
          </p:nvSpPr>
          <p:spPr bwMode="gray">
            <a:xfrm>
              <a:off x="2208" y="1948"/>
              <a:ext cx="1296" cy="634"/>
            </a:xfrm>
            <a:custGeom>
              <a:avLst/>
              <a:gdLst>
                <a:gd name="T0" fmla="*/ 871 w 1321"/>
                <a:gd name="T1" fmla="*/ 35 h 712"/>
                <a:gd name="T2" fmla="*/ 882 w 1321"/>
                <a:gd name="T3" fmla="*/ 38 h 712"/>
                <a:gd name="T4" fmla="*/ 885 w 1321"/>
                <a:gd name="T5" fmla="*/ 42 h 712"/>
                <a:gd name="T6" fmla="*/ 880 w 1321"/>
                <a:gd name="T7" fmla="*/ 45 h 712"/>
                <a:gd name="T8" fmla="*/ 869 w 1321"/>
                <a:gd name="T9" fmla="*/ 48 h 712"/>
                <a:gd name="T10" fmla="*/ 852 w 1321"/>
                <a:gd name="T11" fmla="*/ 51 h 712"/>
                <a:gd name="T12" fmla="*/ 829 w 1321"/>
                <a:gd name="T13" fmla="*/ 53 h 712"/>
                <a:gd name="T14" fmla="*/ 801 w 1321"/>
                <a:gd name="T15" fmla="*/ 54 h 712"/>
                <a:gd name="T16" fmla="*/ 768 w 1321"/>
                <a:gd name="T17" fmla="*/ 57 h 712"/>
                <a:gd name="T18" fmla="*/ 731 w 1321"/>
                <a:gd name="T19" fmla="*/ 59 h 712"/>
                <a:gd name="T20" fmla="*/ 690 w 1321"/>
                <a:gd name="T21" fmla="*/ 60 h 712"/>
                <a:gd name="T22" fmla="*/ 648 w 1321"/>
                <a:gd name="T23" fmla="*/ 61 h 712"/>
                <a:gd name="T24" fmla="*/ 600 w 1321"/>
                <a:gd name="T25" fmla="*/ 61 h 712"/>
                <a:gd name="T26" fmla="*/ 552 w 1321"/>
                <a:gd name="T27" fmla="*/ 61 h 712"/>
                <a:gd name="T28" fmla="*/ 533 w 1321"/>
                <a:gd name="T29" fmla="*/ 62 h 712"/>
                <a:gd name="T30" fmla="*/ 319 w 1321"/>
                <a:gd name="T31" fmla="*/ 62 h 712"/>
                <a:gd name="T32" fmla="*/ 316 w 1321"/>
                <a:gd name="T33" fmla="*/ 62 h 712"/>
                <a:gd name="T34" fmla="*/ 274 w 1321"/>
                <a:gd name="T35" fmla="*/ 61 h 712"/>
                <a:gd name="T36" fmla="*/ 233 w 1321"/>
                <a:gd name="T37" fmla="*/ 61 h 712"/>
                <a:gd name="T38" fmla="*/ 195 w 1321"/>
                <a:gd name="T39" fmla="*/ 61 h 712"/>
                <a:gd name="T40" fmla="*/ 159 w 1321"/>
                <a:gd name="T41" fmla="*/ 60 h 712"/>
                <a:gd name="T42" fmla="*/ 125 w 1321"/>
                <a:gd name="T43" fmla="*/ 60 h 712"/>
                <a:gd name="T44" fmla="*/ 96 w 1321"/>
                <a:gd name="T45" fmla="*/ 58 h 712"/>
                <a:gd name="T46" fmla="*/ 69 w 1321"/>
                <a:gd name="T47" fmla="*/ 56 h 712"/>
                <a:gd name="T48" fmla="*/ 46 w 1321"/>
                <a:gd name="T49" fmla="*/ 54 h 712"/>
                <a:gd name="T50" fmla="*/ 26 w 1321"/>
                <a:gd name="T51" fmla="*/ 53 h 712"/>
                <a:gd name="T52" fmla="*/ 18 w 1321"/>
                <a:gd name="T53" fmla="*/ 51 h 712"/>
                <a:gd name="T54" fmla="*/ 6 w 1321"/>
                <a:gd name="T55" fmla="*/ 48 h 712"/>
                <a:gd name="T56" fmla="*/ 0 w 1321"/>
                <a:gd name="T57" fmla="*/ 46 h 712"/>
                <a:gd name="T58" fmla="*/ 0 w 1321"/>
                <a:gd name="T59" fmla="*/ 45 h 712"/>
                <a:gd name="T60" fmla="*/ 4 w 1321"/>
                <a:gd name="T61" fmla="*/ 42 h 712"/>
                <a:gd name="T62" fmla="*/ 16 w 1321"/>
                <a:gd name="T63" fmla="*/ 38 h 712"/>
                <a:gd name="T64" fmla="*/ 30 w 1321"/>
                <a:gd name="T65" fmla="*/ 33 h 712"/>
                <a:gd name="T66" fmla="*/ 65 w 1321"/>
                <a:gd name="T67" fmla="*/ 26 h 712"/>
                <a:gd name="T68" fmla="*/ 100 w 1321"/>
                <a:gd name="T69" fmla="*/ 20 h 712"/>
                <a:gd name="T70" fmla="*/ 136 w 1321"/>
                <a:gd name="T71" fmla="*/ 15 h 712"/>
                <a:gd name="T72" fmla="*/ 180 w 1321"/>
                <a:gd name="T73" fmla="*/ 11 h 712"/>
                <a:gd name="T74" fmla="*/ 229 w 1321"/>
                <a:gd name="T75" fmla="*/ 7 h 712"/>
                <a:gd name="T76" fmla="*/ 278 w 1321"/>
                <a:gd name="T77" fmla="*/ 4 h 712"/>
                <a:gd name="T78" fmla="*/ 333 w 1321"/>
                <a:gd name="T79" fmla="*/ 4 h 712"/>
                <a:gd name="T80" fmla="*/ 389 w 1321"/>
                <a:gd name="T81" fmla="*/ 4 h 712"/>
                <a:gd name="T82" fmla="*/ 447 w 1321"/>
                <a:gd name="T83" fmla="*/ 0 h 712"/>
                <a:gd name="T84" fmla="*/ 447 w 1321"/>
                <a:gd name="T85" fmla="*/ 0 h 712"/>
                <a:gd name="T86" fmla="*/ 508 w 1321"/>
                <a:gd name="T87" fmla="*/ 4 h 712"/>
                <a:gd name="T88" fmla="*/ 567 w 1321"/>
                <a:gd name="T89" fmla="*/ 4 h 712"/>
                <a:gd name="T90" fmla="*/ 624 w 1321"/>
                <a:gd name="T91" fmla="*/ 4 h 712"/>
                <a:gd name="T92" fmla="*/ 677 w 1321"/>
                <a:gd name="T93" fmla="*/ 8 h 712"/>
                <a:gd name="T94" fmla="*/ 724 w 1321"/>
                <a:gd name="T95" fmla="*/ 12 h 712"/>
                <a:gd name="T96" fmla="*/ 769 w 1321"/>
                <a:gd name="T97" fmla="*/ 17 h 712"/>
                <a:gd name="T98" fmla="*/ 808 w 1321"/>
                <a:gd name="T99" fmla="*/ 22 h 712"/>
                <a:gd name="T100" fmla="*/ 842 w 1321"/>
                <a:gd name="T101" fmla="*/ 28 h 712"/>
                <a:gd name="T102" fmla="*/ 871 w 1321"/>
                <a:gd name="T103" fmla="*/ 35 h 712"/>
                <a:gd name="T104" fmla="*/ 871 w 1321"/>
                <a:gd name="T105" fmla="*/ 35 h 71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321"/>
                <a:gd name="T160" fmla="*/ 0 h 712"/>
                <a:gd name="T161" fmla="*/ 1321 w 1321"/>
                <a:gd name="T162" fmla="*/ 712 h 71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759" y="6"/>
                  </a:lnTo>
                  <a:lnTo>
                    <a:pt x="847" y="23"/>
                  </a:lnTo>
                  <a:lnTo>
                    <a:pt x="932" y="53"/>
                  </a:lnTo>
                  <a:lnTo>
                    <a:pt x="1010" y="90"/>
                  </a:lnTo>
                  <a:lnTo>
                    <a:pt x="1082" y="137"/>
                  </a:lnTo>
                  <a:lnTo>
                    <a:pt x="1149" y="194"/>
                  </a:lnTo>
                  <a:lnTo>
                    <a:pt x="1208" y="256"/>
                  </a:lnTo>
                  <a:lnTo>
                    <a:pt x="1258" y="325"/>
                  </a:lnTo>
                  <a:lnTo>
                    <a:pt x="1301" y="401"/>
                  </a:lnTo>
                  <a:close/>
                </a:path>
              </a:pathLst>
            </a:custGeom>
            <a:gradFill rotWithShape="1">
              <a:gsLst>
                <a:gs pos="0">
                  <a:srgbClr val="FFFFFF"/>
                </a:gs>
                <a:gs pos="100000">
                  <a:schemeClr val="accent2"/>
                </a:gs>
              </a:gsLst>
              <a:lin ang="5400000" scaled="1"/>
            </a:gradFill>
            <a:ln w="0">
              <a:noFill/>
              <a:round/>
              <a:headEnd/>
              <a:tailEnd/>
            </a:ln>
          </p:spPr>
          <p:txBody>
            <a:bodyPr/>
            <a:lstStyle/>
            <a:p>
              <a:endParaRPr lang="en-US"/>
            </a:p>
          </p:txBody>
        </p:sp>
      </p:grpSp>
      <p:sp>
        <p:nvSpPr>
          <p:cNvPr id="17414" name="Text Box 13"/>
          <p:cNvSpPr txBox="1">
            <a:spLocks noChangeArrowheads="1"/>
          </p:cNvSpPr>
          <p:nvPr/>
        </p:nvSpPr>
        <p:spPr bwMode="gray">
          <a:xfrm>
            <a:off x="0" y="76200"/>
            <a:ext cx="1308100" cy="400050"/>
          </a:xfrm>
          <a:prstGeom prst="rect">
            <a:avLst/>
          </a:prstGeom>
          <a:noFill/>
          <a:ln w="9525">
            <a:noFill/>
            <a:miter lim="800000"/>
            <a:headEnd/>
            <a:tailEnd/>
          </a:ln>
        </p:spPr>
        <p:txBody>
          <a:bodyPr wrap="none">
            <a:spAutoFit/>
          </a:bodyPr>
          <a:lstStyle/>
          <a:p>
            <a:pPr algn="ctr" eaLnBrk="0" hangingPunct="0"/>
            <a:r>
              <a:rPr lang="en-US" altLang="vi-VN" sz="2000" b="1">
                <a:solidFill>
                  <a:srgbClr val="FFFFFF"/>
                </a:solidFill>
                <a:latin typeface="Times New Roman" pitchFamily="18" charset="0"/>
                <a:cs typeface="Times New Roman" pitchFamily="18" charset="0"/>
              </a:rPr>
              <a:t>Ngữ văn 8</a:t>
            </a:r>
          </a:p>
        </p:txBody>
      </p:sp>
      <p:sp>
        <p:nvSpPr>
          <p:cNvPr id="17415" name="TextBox 16"/>
          <p:cNvSpPr txBox="1">
            <a:spLocks noChangeArrowheads="1"/>
          </p:cNvSpPr>
          <p:nvPr/>
        </p:nvSpPr>
        <p:spPr bwMode="auto">
          <a:xfrm>
            <a:off x="0" y="609600"/>
            <a:ext cx="4503738" cy="1127125"/>
          </a:xfrm>
          <a:prstGeom prst="rect">
            <a:avLst/>
          </a:prstGeom>
          <a:noFill/>
          <a:ln w="9525">
            <a:noFill/>
            <a:miter lim="800000"/>
            <a:headEnd/>
            <a:tailEnd/>
          </a:ln>
        </p:spPr>
        <p:txBody>
          <a:bodyPr wrap="none">
            <a:spAutoFit/>
          </a:bodyPr>
          <a:lstStyle/>
          <a:p>
            <a:r>
              <a:rPr lang="vi-VN" altLang="vi-VN" sz="2400" b="1">
                <a:latin typeface="Times New Roman" pitchFamily="18" charset="0"/>
                <a:cs typeface="Times New Roman" pitchFamily="18" charset="0"/>
              </a:rPr>
              <a:t>I.Nói giảm nói tránh và tác dụng</a:t>
            </a:r>
            <a:r>
              <a:rPr lang="en-US" altLang="vi-VN" sz="2400" b="1">
                <a:latin typeface="Times New Roman" pitchFamily="18" charset="0"/>
                <a:cs typeface="Times New Roman" pitchFamily="18" charset="0"/>
              </a:rPr>
              <a:t> </a:t>
            </a:r>
          </a:p>
          <a:p>
            <a:r>
              <a:rPr lang="en-US" altLang="vi-VN" sz="2400" b="1">
                <a:latin typeface="Times New Roman" pitchFamily="18" charset="0"/>
                <a:cs typeface="Times New Roman" pitchFamily="18" charset="0"/>
              </a:rPr>
              <a:t>nói giảm nói tránh.</a:t>
            </a:r>
            <a:endParaRPr lang="vi-VN" altLang="vi-VN" sz="2400" b="1">
              <a:latin typeface="Times New Roman" pitchFamily="18" charset="0"/>
              <a:cs typeface="Times New Roman" pitchFamily="18" charset="0"/>
            </a:endParaRPr>
          </a:p>
          <a:p>
            <a:pPr>
              <a:buFontTx/>
              <a:buAutoNum type="arabicPeriod"/>
            </a:pPr>
            <a:r>
              <a:rPr lang="en-US" altLang="vi-VN" sz="2000" b="1">
                <a:latin typeface="Times New Roman" pitchFamily="18" charset="0"/>
                <a:cs typeface="Times New Roman" pitchFamily="18" charset="0"/>
              </a:rPr>
              <a:t> Ngữ liệu</a:t>
            </a:r>
            <a:r>
              <a:rPr lang="vi-VN" altLang="vi-VN" sz="2000" b="1">
                <a:latin typeface="Times New Roman" pitchFamily="18" charset="0"/>
                <a:cs typeface="Times New Roman" pitchFamily="18" charset="0"/>
              </a:rPr>
              <a:t>:</a:t>
            </a:r>
            <a:endParaRPr lang="en-US" sz="2400">
              <a:latin typeface="Calibri" pitchFamily="34" charset="0"/>
            </a:endParaRPr>
          </a:p>
        </p:txBody>
      </p:sp>
      <p:sp>
        <p:nvSpPr>
          <p:cNvPr id="17416" name="TextBox 14"/>
          <p:cNvSpPr txBox="1">
            <a:spLocks noChangeArrowheads="1"/>
          </p:cNvSpPr>
          <p:nvPr/>
        </p:nvSpPr>
        <p:spPr bwMode="auto">
          <a:xfrm>
            <a:off x="165100" y="2057400"/>
            <a:ext cx="2286000" cy="366713"/>
          </a:xfrm>
          <a:prstGeom prst="rect">
            <a:avLst/>
          </a:prstGeom>
          <a:noFill/>
          <a:ln w="9525">
            <a:noFill/>
            <a:miter lim="800000"/>
            <a:headEnd/>
            <a:tailEnd/>
          </a:ln>
        </p:spPr>
        <p:txBody>
          <a:bodyPr>
            <a:spAutoFit/>
          </a:bodyPr>
          <a:lstStyle/>
          <a:p>
            <a:r>
              <a:rPr lang="vi-VN" b="1" u="sng" dirty="0" smtClean="0">
                <a:latin typeface="Times New Roman" pitchFamily="18" charset="0"/>
                <a:cs typeface="Times New Roman" pitchFamily="18" charset="0"/>
              </a:rPr>
              <a:t>Ví dụ</a:t>
            </a:r>
            <a:r>
              <a:rPr lang="en-US" b="1" u="sng" dirty="0" smtClean="0">
                <a:latin typeface="Times New Roman" pitchFamily="18" charset="0"/>
                <a:cs typeface="Times New Roman" pitchFamily="18" charset="0"/>
              </a:rPr>
              <a:t> </a:t>
            </a:r>
            <a:r>
              <a:rPr lang="en-US" b="1" u="sng" dirty="0">
                <a:latin typeface="Times New Roman" pitchFamily="18" charset="0"/>
                <a:cs typeface="Times New Roman" pitchFamily="18" charset="0"/>
              </a:rPr>
              <a:t>1:</a:t>
            </a:r>
          </a:p>
        </p:txBody>
      </p:sp>
      <p:sp>
        <p:nvSpPr>
          <p:cNvPr id="17417" name="TextBox 18"/>
          <p:cNvSpPr txBox="1">
            <a:spLocks noChangeArrowheads="1"/>
          </p:cNvSpPr>
          <p:nvPr/>
        </p:nvSpPr>
        <p:spPr bwMode="auto">
          <a:xfrm>
            <a:off x="152400" y="2425700"/>
            <a:ext cx="4876800" cy="1006475"/>
          </a:xfrm>
          <a:prstGeom prst="rect">
            <a:avLst/>
          </a:prstGeom>
          <a:noFill/>
          <a:ln w="9525">
            <a:noFill/>
            <a:miter lim="800000"/>
            <a:headEnd/>
            <a:tailEnd/>
          </a:ln>
        </p:spPr>
        <p:txBody>
          <a:bodyPr>
            <a:spAutoFit/>
          </a:bodyPr>
          <a:lstStyle/>
          <a:p>
            <a:pPr marL="577850" indent="-457200"/>
            <a:r>
              <a:rPr lang="vi-VN" altLang="vi-VN" sz="2000">
                <a:latin typeface="Times New Roman" pitchFamily="18" charset="0"/>
                <a:cs typeface="Times New Roman" pitchFamily="18" charset="0"/>
              </a:rPr>
              <a:t>-</a:t>
            </a:r>
            <a:r>
              <a:rPr lang="en-US" altLang="vi-VN" sz="2000">
                <a:latin typeface="Times New Roman" pitchFamily="18" charset="0"/>
                <a:cs typeface="Times New Roman" pitchFamily="18" charset="0"/>
              </a:rPr>
              <a:t>...</a:t>
            </a:r>
            <a:r>
              <a:rPr lang="vi-VN" altLang="vi-VN" sz="2000">
                <a:latin typeface="Times New Roman" pitchFamily="18" charset="0"/>
                <a:cs typeface="Times New Roman" pitchFamily="18" charset="0"/>
              </a:rPr>
              <a:t> </a:t>
            </a:r>
            <a:r>
              <a:rPr lang="en-US" altLang="vi-VN" sz="2000">
                <a:latin typeface="Times New Roman" pitchFamily="18" charset="0"/>
                <a:cs typeface="Times New Roman" pitchFamily="18" charset="0"/>
              </a:rPr>
              <a:t>đ</a:t>
            </a:r>
            <a:r>
              <a:rPr lang="vi-VN" altLang="vi-VN" sz="2000">
                <a:latin typeface="Times New Roman" pitchFamily="18" charset="0"/>
                <a:cs typeface="Times New Roman" pitchFamily="18" charset="0"/>
              </a:rPr>
              <a:t>i gặp cụ Các Mác...</a:t>
            </a:r>
          </a:p>
          <a:p>
            <a:pPr marL="577850" indent="-457200"/>
            <a:r>
              <a:rPr lang="en-US" altLang="vi-VN" sz="2000">
                <a:latin typeface="Times New Roman" pitchFamily="18" charset="0"/>
                <a:cs typeface="Times New Roman" pitchFamily="18" charset="0"/>
              </a:rPr>
              <a:t>-...đ</a:t>
            </a:r>
            <a:r>
              <a:rPr lang="vi-VN" altLang="vi-VN" sz="2000">
                <a:latin typeface="Times New Roman" pitchFamily="18" charset="0"/>
                <a:cs typeface="Times New Roman" pitchFamily="18" charset="0"/>
              </a:rPr>
              <a:t>i</a:t>
            </a:r>
          </a:p>
          <a:p>
            <a:pPr marL="577850" indent="-457200"/>
            <a:r>
              <a:rPr lang="en-US" altLang="vi-VN" sz="2000">
                <a:latin typeface="Times New Roman" pitchFamily="18" charset="0"/>
                <a:cs typeface="Times New Roman" pitchFamily="18" charset="0"/>
              </a:rPr>
              <a:t>-...c</a:t>
            </a:r>
            <a:r>
              <a:rPr lang="vi-VN" altLang="vi-VN" sz="2000">
                <a:latin typeface="Times New Roman" pitchFamily="18" charset="0"/>
                <a:cs typeface="Times New Roman" pitchFamily="18" charset="0"/>
              </a:rPr>
              <a:t>hẳng còn</a:t>
            </a:r>
            <a:endParaRPr lang="en-US" sz="2000">
              <a:latin typeface="Times New Roman" pitchFamily="18" charset="0"/>
              <a:cs typeface="Times New Roman" pitchFamily="18" charset="0"/>
            </a:endParaRPr>
          </a:p>
        </p:txBody>
      </p:sp>
      <p:sp>
        <p:nvSpPr>
          <p:cNvPr id="20" name="Right Brace 19"/>
          <p:cNvSpPr/>
          <p:nvPr/>
        </p:nvSpPr>
        <p:spPr>
          <a:xfrm>
            <a:off x="2743200" y="2444750"/>
            <a:ext cx="152400" cy="7620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sz="1600" b="1"/>
          </a:p>
        </p:txBody>
      </p:sp>
      <p:sp>
        <p:nvSpPr>
          <p:cNvPr id="17419" name="TextBox 20"/>
          <p:cNvSpPr txBox="1">
            <a:spLocks noChangeArrowheads="1"/>
          </p:cNvSpPr>
          <p:nvPr/>
        </p:nvSpPr>
        <p:spPr bwMode="auto">
          <a:xfrm>
            <a:off x="3048000" y="2601913"/>
            <a:ext cx="990600" cy="396875"/>
          </a:xfrm>
          <a:prstGeom prst="rect">
            <a:avLst/>
          </a:prstGeom>
          <a:noFill/>
          <a:ln w="9525">
            <a:noFill/>
            <a:miter lim="800000"/>
            <a:headEnd/>
            <a:tailEnd/>
          </a:ln>
        </p:spPr>
        <p:txBody>
          <a:bodyPr>
            <a:spAutoFit/>
          </a:bodyPr>
          <a:lstStyle/>
          <a:p>
            <a:r>
              <a:rPr lang="en-US" sz="2000" b="1">
                <a:latin typeface="Times New Roman" pitchFamily="18" charset="0"/>
              </a:rPr>
              <a:t>c</a:t>
            </a:r>
            <a:r>
              <a:rPr lang="vi-VN" sz="2000" b="1">
                <a:latin typeface="Times New Roman" pitchFamily="18" charset="0"/>
              </a:rPr>
              <a:t>hết</a:t>
            </a:r>
            <a:endParaRPr lang="en-US" sz="2000" b="1">
              <a:latin typeface="Times New Roman" pitchFamily="18" charset="0"/>
            </a:endParaRPr>
          </a:p>
        </p:txBody>
      </p:sp>
      <p:sp>
        <p:nvSpPr>
          <p:cNvPr id="17420" name="Text Box 17"/>
          <p:cNvSpPr txBox="1">
            <a:spLocks noChangeArrowheads="1"/>
          </p:cNvSpPr>
          <p:nvPr/>
        </p:nvSpPr>
        <p:spPr bwMode="gray">
          <a:xfrm>
            <a:off x="1676400" y="0"/>
            <a:ext cx="7010400" cy="519113"/>
          </a:xfrm>
          <a:prstGeom prst="rect">
            <a:avLst/>
          </a:prstGeom>
          <a:noFill/>
          <a:ln w="9525">
            <a:noFill/>
            <a:miter lim="800000"/>
            <a:headEnd/>
            <a:tailEnd/>
          </a:ln>
        </p:spPr>
        <p:txBody>
          <a:bodyPr>
            <a:spAutoFit/>
          </a:bodyPr>
          <a:lstStyle/>
          <a:p>
            <a:pPr algn="ctr" eaLnBrk="0" hangingPunct="0"/>
            <a:r>
              <a:rPr lang="en-US" altLang="vi-VN" sz="2800" b="1">
                <a:solidFill>
                  <a:srgbClr val="0000FF"/>
                </a:solidFill>
                <a:latin typeface="Times New Roman" pitchFamily="18" charset="0"/>
                <a:cs typeface="Times New Roman" pitchFamily="18" charset="0"/>
              </a:rPr>
              <a:t>TIẾT </a:t>
            </a:r>
            <a:r>
              <a:rPr lang="en-US" altLang="vi-VN" sz="2800" b="1" smtClean="0">
                <a:solidFill>
                  <a:srgbClr val="0000FF"/>
                </a:solidFill>
                <a:latin typeface="Times New Roman" pitchFamily="18" charset="0"/>
                <a:cs typeface="Times New Roman" pitchFamily="18" charset="0"/>
              </a:rPr>
              <a:t>45 </a:t>
            </a:r>
            <a:r>
              <a:rPr lang="en-US" altLang="vi-VN" sz="2800" b="1">
                <a:solidFill>
                  <a:srgbClr val="0000FF"/>
                </a:solidFill>
                <a:latin typeface="Times New Roman" pitchFamily="18" charset="0"/>
                <a:cs typeface="Times New Roman" pitchFamily="18" charset="0"/>
              </a:rPr>
              <a:t>– NÓI GIẢM NÓI TRÁNH </a:t>
            </a:r>
          </a:p>
        </p:txBody>
      </p:sp>
      <p:sp>
        <p:nvSpPr>
          <p:cNvPr id="17421" name="TextBox 22"/>
          <p:cNvSpPr txBox="1">
            <a:spLocks noChangeArrowheads="1"/>
          </p:cNvSpPr>
          <p:nvPr/>
        </p:nvSpPr>
        <p:spPr bwMode="auto">
          <a:xfrm>
            <a:off x="0" y="3429000"/>
            <a:ext cx="4419600" cy="701675"/>
          </a:xfrm>
          <a:prstGeom prst="rect">
            <a:avLst/>
          </a:prstGeom>
          <a:noFill/>
          <a:ln w="9525">
            <a:noFill/>
            <a:miter lim="800000"/>
            <a:headEnd/>
            <a:tailEnd/>
          </a:ln>
        </p:spPr>
        <p:txBody>
          <a:bodyPr>
            <a:spAutoFit/>
          </a:bodyPr>
          <a:lstStyle/>
          <a:p>
            <a:r>
              <a:rPr lang="vi-VN" altLang="vi-VN" sz="2000" i="1">
                <a:latin typeface="Times New Roman" pitchFamily="18" charset="0"/>
                <a:cs typeface="Times New Roman" pitchFamily="18" charset="0"/>
                <a:sym typeface="Wingdings" pitchFamily="2" charset="2"/>
              </a:rPr>
              <a:t>=&gt;Tác dụng: Giảm </a:t>
            </a:r>
            <a:r>
              <a:rPr lang="en-US" altLang="vi-VN" sz="2000" i="1">
                <a:latin typeface="Times New Roman" pitchFamily="18" charset="0"/>
                <a:cs typeface="Times New Roman" pitchFamily="18" charset="0"/>
                <a:sym typeface="Wingdings" pitchFamily="2" charset="2"/>
              </a:rPr>
              <a:t>nhẹ, tránh </a:t>
            </a:r>
            <a:r>
              <a:rPr lang="vi-VN" altLang="vi-VN" sz="2000" i="1">
                <a:latin typeface="Times New Roman" pitchFamily="18" charset="0"/>
                <a:cs typeface="Times New Roman" pitchFamily="18" charset="0"/>
                <a:sym typeface="Wingdings" pitchFamily="2" charset="2"/>
              </a:rPr>
              <a:t>cảm giác đau buồn</a:t>
            </a:r>
            <a:r>
              <a:rPr lang="en-US" altLang="vi-VN" sz="2000" i="1">
                <a:latin typeface="Times New Roman" pitchFamily="18" charset="0"/>
                <a:cs typeface="Times New Roman" pitchFamily="18" charset="0"/>
                <a:sym typeface="Wingdings" pitchFamily="2" charset="2"/>
              </a:rPr>
              <a:t>. </a:t>
            </a:r>
            <a:r>
              <a:rPr lang="en-US" sz="2000" i="1">
                <a:latin typeface="Times New Roman" pitchFamily="18" charset="0"/>
              </a:rPr>
              <a:t>ghê s</a:t>
            </a:r>
            <a:r>
              <a:rPr lang="vi-VN" sz="2000" i="1">
                <a:latin typeface="Times New Roman" pitchFamily="18" charset="0"/>
              </a:rPr>
              <a:t>ợ, </a:t>
            </a:r>
            <a:r>
              <a:rPr lang="en-US" sz="2000" i="1">
                <a:latin typeface="Times New Roman" pitchFamily="18" charset="0"/>
              </a:rPr>
              <a:t>nặng nề.</a:t>
            </a:r>
            <a:endParaRPr lang="en-US" sz="2000">
              <a:latin typeface="Times New Roman" pitchFamily="18" charset="0"/>
            </a:endParaRPr>
          </a:p>
        </p:txBody>
      </p:sp>
      <p:sp>
        <p:nvSpPr>
          <p:cNvPr id="17422" name="Rectangle 24"/>
          <p:cNvSpPr>
            <a:spLocks noChangeArrowheads="1"/>
          </p:cNvSpPr>
          <p:nvPr/>
        </p:nvSpPr>
        <p:spPr bwMode="auto">
          <a:xfrm>
            <a:off x="0" y="4394200"/>
            <a:ext cx="4572000" cy="701675"/>
          </a:xfrm>
          <a:prstGeom prst="rect">
            <a:avLst/>
          </a:prstGeom>
          <a:noFill/>
          <a:ln w="9525">
            <a:noFill/>
            <a:miter lim="800000"/>
            <a:headEnd/>
            <a:tailEnd/>
          </a:ln>
        </p:spPr>
        <p:txBody>
          <a:bodyPr>
            <a:spAutoFit/>
          </a:bodyPr>
          <a:lstStyle/>
          <a:p>
            <a:pPr marL="457200" indent="-396875"/>
            <a:r>
              <a:rPr lang="en-US" altLang="vi-VN" sz="2000" b="1">
                <a:latin typeface="Times New Roman" pitchFamily="18" charset="0"/>
                <a:cs typeface="Times New Roman" pitchFamily="18" charset="0"/>
                <a:sym typeface="Wingdings" pitchFamily="2" charset="2"/>
              </a:rPr>
              <a:t>       </a:t>
            </a:r>
            <a:r>
              <a:rPr lang="vi-VN" altLang="vi-VN" sz="2000" b="1">
                <a:latin typeface="Times New Roman" pitchFamily="18" charset="0"/>
                <a:cs typeface="Times New Roman" pitchFamily="18" charset="0"/>
                <a:sym typeface="Wingdings" pitchFamily="2" charset="2"/>
              </a:rPr>
              <a:t>- </a:t>
            </a:r>
            <a:r>
              <a:rPr lang="en-US" altLang="vi-VN" sz="2000">
                <a:latin typeface="Times New Roman" pitchFamily="18" charset="0"/>
                <a:cs typeface="Times New Roman" pitchFamily="18" charset="0"/>
                <a:sym typeface="Wingdings" pitchFamily="2" charset="2"/>
              </a:rPr>
              <a:t>…bầu sữa</a:t>
            </a:r>
            <a:r>
              <a:rPr lang="en-US" altLang="vi-VN">
                <a:latin typeface="Times New Roman" pitchFamily="18" charset="0"/>
                <a:cs typeface="Times New Roman" pitchFamily="18" charset="0"/>
                <a:sym typeface="Wingdings" pitchFamily="2" charset="2"/>
              </a:rPr>
              <a:t> </a:t>
            </a:r>
            <a:endParaRPr lang="vi-VN" altLang="vi-VN">
              <a:latin typeface="Times New Roman" pitchFamily="18" charset="0"/>
              <a:cs typeface="Times New Roman" pitchFamily="18" charset="0"/>
              <a:sym typeface="Wingdings" pitchFamily="2" charset="2"/>
            </a:endParaRPr>
          </a:p>
          <a:p>
            <a:pPr marL="457200" indent="-396875"/>
            <a:r>
              <a:rPr lang="en-US" altLang="vi-VN" b="1" i="1">
                <a:solidFill>
                  <a:srgbClr val="FDEADA"/>
                </a:solidFill>
                <a:latin typeface="Times New Roman" pitchFamily="18" charset="0"/>
                <a:cs typeface="Times New Roman" pitchFamily="18" charset="0"/>
                <a:sym typeface="Wingdings" pitchFamily="2" charset="2"/>
              </a:rPr>
              <a:t>  </a:t>
            </a:r>
            <a:r>
              <a:rPr lang="vi-VN" altLang="vi-VN" b="1" i="1">
                <a:latin typeface="Times New Roman" pitchFamily="18" charset="0"/>
                <a:cs typeface="Times New Roman" pitchFamily="18" charset="0"/>
                <a:sym typeface="Wingdings" pitchFamily="2" charset="2"/>
              </a:rPr>
              <a:t>=&gt;</a:t>
            </a:r>
            <a:r>
              <a:rPr lang="vi-VN" altLang="vi-VN" sz="2000" i="1">
                <a:latin typeface="Times New Roman" pitchFamily="18" charset="0"/>
                <a:cs typeface="Times New Roman" pitchFamily="18" charset="0"/>
                <a:sym typeface="Wingdings" pitchFamily="2" charset="2"/>
              </a:rPr>
              <a:t>Tác dụng:</a:t>
            </a:r>
            <a:r>
              <a:rPr lang="en-US" altLang="vi-VN" b="1" i="1">
                <a:latin typeface="Times New Roman" pitchFamily="18" charset="0"/>
                <a:cs typeface="Times New Roman" pitchFamily="18" charset="0"/>
                <a:sym typeface="Wingdings" pitchFamily="2" charset="2"/>
              </a:rPr>
              <a:t> </a:t>
            </a:r>
            <a:r>
              <a:rPr lang="vi-VN" altLang="vi-VN" sz="2000" i="1">
                <a:latin typeface="Times New Roman" pitchFamily="18" charset="0"/>
                <a:sym typeface="Wingdings" pitchFamily="2" charset="2"/>
              </a:rPr>
              <a:t>Tránh </a:t>
            </a:r>
            <a:r>
              <a:rPr lang="en-US" altLang="vi-VN" sz="2000" i="1">
                <a:latin typeface="Times New Roman" pitchFamily="18" charset="0"/>
                <a:sym typeface="Wingdings" pitchFamily="2" charset="2"/>
              </a:rPr>
              <a:t>thô tục, thiếu lịch sự</a:t>
            </a:r>
            <a:endParaRPr lang="en-US" sz="2000" i="1">
              <a:latin typeface="Times New Roman" pitchFamily="18" charset="0"/>
              <a:sym typeface="Wingdings" pitchFamily="2" charset="2"/>
            </a:endParaRPr>
          </a:p>
        </p:txBody>
      </p:sp>
      <p:sp>
        <p:nvSpPr>
          <p:cNvPr id="17423" name="TextBox 25"/>
          <p:cNvSpPr txBox="1">
            <a:spLocks noChangeArrowheads="1"/>
          </p:cNvSpPr>
          <p:nvPr/>
        </p:nvSpPr>
        <p:spPr bwMode="auto">
          <a:xfrm>
            <a:off x="304800" y="4038600"/>
            <a:ext cx="2286000" cy="366713"/>
          </a:xfrm>
          <a:prstGeom prst="rect">
            <a:avLst/>
          </a:prstGeom>
          <a:noFill/>
          <a:ln w="9525">
            <a:noFill/>
            <a:miter lim="800000"/>
            <a:headEnd/>
            <a:tailEnd/>
          </a:ln>
        </p:spPr>
        <p:txBody>
          <a:bodyPr>
            <a:spAutoFit/>
          </a:bodyPr>
          <a:lstStyle/>
          <a:p>
            <a:r>
              <a:rPr lang="vi-VN" b="1" u="sng" dirty="0" smtClean="0">
                <a:latin typeface="Times New Roman" pitchFamily="18" charset="0"/>
                <a:cs typeface="Times New Roman" pitchFamily="18" charset="0"/>
              </a:rPr>
              <a:t>Ví dụ</a:t>
            </a:r>
            <a:r>
              <a:rPr lang="en-US" b="1" u="sng" dirty="0" smtClean="0">
                <a:latin typeface="Times New Roman" pitchFamily="18" charset="0"/>
                <a:cs typeface="Times New Roman" pitchFamily="18" charset="0"/>
              </a:rPr>
              <a:t> </a:t>
            </a:r>
            <a:r>
              <a:rPr lang="en-US" b="1" u="sng" dirty="0">
                <a:latin typeface="Times New Roman" pitchFamily="18" charset="0"/>
                <a:cs typeface="Times New Roman" pitchFamily="18" charset="0"/>
              </a:rPr>
              <a:t>2:</a:t>
            </a:r>
          </a:p>
        </p:txBody>
      </p:sp>
      <p:pic>
        <p:nvPicPr>
          <p:cNvPr id="38936" name="Picture 5" descr="E:\QuangTrung\Bac Le\hqdefault.jpg"/>
          <p:cNvPicPr>
            <a:picLocks noChangeAspect="1" noChangeArrowheads="1"/>
          </p:cNvPicPr>
          <p:nvPr/>
        </p:nvPicPr>
        <p:blipFill>
          <a:blip r:embed="rId2"/>
          <a:srcRect/>
          <a:stretch>
            <a:fillRect/>
          </a:stretch>
        </p:blipFill>
        <p:spPr bwMode="auto">
          <a:xfrm>
            <a:off x="4527550" y="838200"/>
            <a:ext cx="4616450" cy="3429000"/>
          </a:xfrm>
          <a:prstGeom prst="rect">
            <a:avLst/>
          </a:prstGeom>
          <a:noFill/>
          <a:ln w="9525">
            <a:noFill/>
            <a:miter lim="800000"/>
            <a:headEnd/>
            <a:tailEnd/>
          </a:ln>
        </p:spPr>
      </p:pic>
      <p:pic>
        <p:nvPicPr>
          <p:cNvPr id="38937" name="Picture 6" descr="E:\QuangTrung\Bac Le\1280x720-OKO.jpg"/>
          <p:cNvPicPr>
            <a:picLocks noChangeAspect="1" noChangeArrowheads="1"/>
          </p:cNvPicPr>
          <p:nvPr/>
        </p:nvPicPr>
        <p:blipFill>
          <a:blip r:embed="rId3"/>
          <a:srcRect/>
          <a:stretch>
            <a:fillRect/>
          </a:stretch>
        </p:blipFill>
        <p:spPr bwMode="auto">
          <a:xfrm>
            <a:off x="4540250" y="4457700"/>
            <a:ext cx="4603750" cy="2400300"/>
          </a:xfrm>
          <a:prstGeom prst="rect">
            <a:avLst/>
          </a:prstGeom>
          <a:noFill/>
          <a:ln w="9525">
            <a:noFill/>
            <a:miter lim="800000"/>
            <a:headEnd/>
            <a:tailEnd/>
          </a:ln>
        </p:spPr>
      </p:pic>
      <p:sp>
        <p:nvSpPr>
          <p:cNvPr id="2" name="TextBox 25"/>
          <p:cNvSpPr txBox="1">
            <a:spLocks noChangeArrowheads="1"/>
          </p:cNvSpPr>
          <p:nvPr/>
        </p:nvSpPr>
        <p:spPr bwMode="auto">
          <a:xfrm>
            <a:off x="400833" y="5105400"/>
            <a:ext cx="2286000" cy="366713"/>
          </a:xfrm>
          <a:prstGeom prst="rect">
            <a:avLst/>
          </a:prstGeom>
          <a:noFill/>
          <a:ln w="9525">
            <a:noFill/>
            <a:miter lim="800000"/>
            <a:headEnd/>
            <a:tailEnd/>
          </a:ln>
        </p:spPr>
        <p:txBody>
          <a:bodyPr>
            <a:spAutoFit/>
          </a:bodyPr>
          <a:lstStyle/>
          <a:p>
            <a:r>
              <a:rPr lang="vi-VN" b="1" u="sng" dirty="0" smtClean="0">
                <a:latin typeface="Times New Roman" pitchFamily="18" charset="0"/>
                <a:cs typeface="Times New Roman" pitchFamily="18" charset="0"/>
              </a:rPr>
              <a:t>Ví dụ</a:t>
            </a:r>
            <a:r>
              <a:rPr lang="en-US" b="1" u="sng" dirty="0" smtClean="0">
                <a:latin typeface="Times New Roman" pitchFamily="18" charset="0"/>
                <a:cs typeface="Times New Roman" pitchFamily="18" charset="0"/>
              </a:rPr>
              <a:t> </a:t>
            </a:r>
            <a:r>
              <a:rPr lang="en-US" b="1" u="sng" dirty="0">
                <a:latin typeface="Times New Roman" pitchFamily="18" charset="0"/>
                <a:cs typeface="Times New Roman" pitchFamily="18" charset="0"/>
              </a:rPr>
              <a:t>3:</a:t>
            </a:r>
          </a:p>
        </p:txBody>
      </p:sp>
      <p:sp>
        <p:nvSpPr>
          <p:cNvPr id="38939" name="Text Box 27"/>
          <p:cNvSpPr txBox="1">
            <a:spLocks noChangeArrowheads="1"/>
          </p:cNvSpPr>
          <p:nvPr/>
        </p:nvSpPr>
        <p:spPr bwMode="auto">
          <a:xfrm>
            <a:off x="0" y="5638800"/>
            <a:ext cx="4191000" cy="701675"/>
          </a:xfrm>
          <a:prstGeom prst="rect">
            <a:avLst/>
          </a:prstGeom>
          <a:noFill/>
          <a:ln w="9525">
            <a:noFill/>
            <a:miter lim="800000"/>
            <a:headEnd/>
            <a:tailEnd/>
          </a:ln>
        </p:spPr>
        <p:txBody>
          <a:bodyPr>
            <a:spAutoFit/>
          </a:bodyPr>
          <a:lstStyle/>
          <a:p>
            <a:pPr>
              <a:spcBef>
                <a:spcPct val="50000"/>
              </a:spcBef>
            </a:pPr>
            <a:r>
              <a:rPr lang="en-US"/>
              <a:t>-</a:t>
            </a:r>
            <a:r>
              <a:rPr lang="en-US" sz="2000">
                <a:latin typeface="Times New Roman" pitchFamily="18" charset="0"/>
              </a:rPr>
              <a:t>Cách nói 2: Nhẹ nhàng, tế nhị, lịch sự hơn</a:t>
            </a:r>
          </a:p>
        </p:txBody>
      </p:sp>
      <p:sp>
        <p:nvSpPr>
          <p:cNvPr id="3" name="Freeform 26"/>
          <p:cNvSpPr/>
          <p:nvPr/>
        </p:nvSpPr>
        <p:spPr>
          <a:xfrm>
            <a:off x="4495800" y="838200"/>
            <a:ext cx="2971800" cy="1000125"/>
          </a:xfrm>
          <a:custGeom>
            <a:avLst/>
            <a:gdLst>
              <a:gd name="connsiteX0" fmla="*/ 3882969 w 3882969"/>
              <a:gd name="connsiteY0" fmla="*/ 2557258 h 3456668"/>
              <a:gd name="connsiteX1" fmla="*/ 3867978 w 3882969"/>
              <a:gd name="connsiteY1" fmla="*/ 2512287 h 3456668"/>
              <a:gd name="connsiteX2" fmla="*/ 3808018 w 3882969"/>
              <a:gd name="connsiteY2" fmla="*/ 2422346 h 3456668"/>
              <a:gd name="connsiteX3" fmla="*/ 3763047 w 3882969"/>
              <a:gd name="connsiteY3" fmla="*/ 2332405 h 3456668"/>
              <a:gd name="connsiteX4" fmla="*/ 3748057 w 3882969"/>
              <a:gd name="connsiteY4" fmla="*/ 2272445 h 3456668"/>
              <a:gd name="connsiteX5" fmla="*/ 3688096 w 3882969"/>
              <a:gd name="connsiteY5" fmla="*/ 2182504 h 3456668"/>
              <a:gd name="connsiteX6" fmla="*/ 3658116 w 3882969"/>
              <a:gd name="connsiteY6" fmla="*/ 2122543 h 3456668"/>
              <a:gd name="connsiteX7" fmla="*/ 3613146 w 3882969"/>
              <a:gd name="connsiteY7" fmla="*/ 2062582 h 3456668"/>
              <a:gd name="connsiteX8" fmla="*/ 3553185 w 3882969"/>
              <a:gd name="connsiteY8" fmla="*/ 1972641 h 3456668"/>
              <a:gd name="connsiteX9" fmla="*/ 3478234 w 3882969"/>
              <a:gd name="connsiteY9" fmla="*/ 1777769 h 3456668"/>
              <a:gd name="connsiteX10" fmla="*/ 3418273 w 3882969"/>
              <a:gd name="connsiteY10" fmla="*/ 1717809 h 3456668"/>
              <a:gd name="connsiteX11" fmla="*/ 3388293 w 3882969"/>
              <a:gd name="connsiteY11" fmla="*/ 1657848 h 3456668"/>
              <a:gd name="connsiteX12" fmla="*/ 3253382 w 3882969"/>
              <a:gd name="connsiteY12" fmla="*/ 1492956 h 3456668"/>
              <a:gd name="connsiteX13" fmla="*/ 3208411 w 3882969"/>
              <a:gd name="connsiteY13" fmla="*/ 1418005 h 3456668"/>
              <a:gd name="connsiteX14" fmla="*/ 3148451 w 3882969"/>
              <a:gd name="connsiteY14" fmla="*/ 1343055 h 3456668"/>
              <a:gd name="connsiteX15" fmla="*/ 3028529 w 3882969"/>
              <a:gd name="connsiteY15" fmla="*/ 1088222 h 3456668"/>
              <a:gd name="connsiteX16" fmla="*/ 2893618 w 3882969"/>
              <a:gd name="connsiteY16" fmla="*/ 863369 h 3456668"/>
              <a:gd name="connsiteX17" fmla="*/ 2833657 w 3882969"/>
              <a:gd name="connsiteY17" fmla="*/ 713468 h 3456668"/>
              <a:gd name="connsiteX18" fmla="*/ 2788687 w 3882969"/>
              <a:gd name="connsiteY18" fmla="*/ 653507 h 3456668"/>
              <a:gd name="connsiteX19" fmla="*/ 2758706 w 3882969"/>
              <a:gd name="connsiteY19" fmla="*/ 608537 h 3456668"/>
              <a:gd name="connsiteX20" fmla="*/ 2668765 w 3882969"/>
              <a:gd name="connsiteY20" fmla="*/ 518596 h 3456668"/>
              <a:gd name="connsiteX21" fmla="*/ 2653775 w 3882969"/>
              <a:gd name="connsiteY21" fmla="*/ 473625 h 3456668"/>
              <a:gd name="connsiteX22" fmla="*/ 2518864 w 3882969"/>
              <a:gd name="connsiteY22" fmla="*/ 353704 h 3456668"/>
              <a:gd name="connsiteX23" fmla="*/ 2458903 w 3882969"/>
              <a:gd name="connsiteY23" fmla="*/ 293743 h 3456668"/>
              <a:gd name="connsiteX24" fmla="*/ 2413932 w 3882969"/>
              <a:gd name="connsiteY24" fmla="*/ 233782 h 3456668"/>
              <a:gd name="connsiteX25" fmla="*/ 2338982 w 3882969"/>
              <a:gd name="connsiteY25" fmla="*/ 188812 h 3456668"/>
              <a:gd name="connsiteX26" fmla="*/ 2323992 w 3882969"/>
              <a:gd name="connsiteY26" fmla="*/ 143841 h 3456668"/>
              <a:gd name="connsiteX27" fmla="*/ 2174090 w 3882969"/>
              <a:gd name="connsiteY27" fmla="*/ 68891 h 3456668"/>
              <a:gd name="connsiteX28" fmla="*/ 2129119 w 3882969"/>
              <a:gd name="connsiteY28" fmla="*/ 53900 h 3456668"/>
              <a:gd name="connsiteX29" fmla="*/ 1784346 w 3882969"/>
              <a:gd name="connsiteY29" fmla="*/ 128851 h 3456668"/>
              <a:gd name="connsiteX30" fmla="*/ 1769355 w 3882969"/>
              <a:gd name="connsiteY30" fmla="*/ 203802 h 3456668"/>
              <a:gd name="connsiteX31" fmla="*/ 1754365 w 3882969"/>
              <a:gd name="connsiteY31" fmla="*/ 338714 h 3456668"/>
              <a:gd name="connsiteX32" fmla="*/ 1694405 w 3882969"/>
              <a:gd name="connsiteY32" fmla="*/ 323723 h 3456668"/>
              <a:gd name="connsiteX33" fmla="*/ 1649434 w 3882969"/>
              <a:gd name="connsiteY33" fmla="*/ 293743 h 3456668"/>
              <a:gd name="connsiteX34" fmla="*/ 1544503 w 3882969"/>
              <a:gd name="connsiteY34" fmla="*/ 278753 h 3456668"/>
              <a:gd name="connsiteX35" fmla="*/ 1454562 w 3882969"/>
              <a:gd name="connsiteY35" fmla="*/ 263763 h 3456668"/>
              <a:gd name="connsiteX36" fmla="*/ 1394601 w 3882969"/>
              <a:gd name="connsiteY36" fmla="*/ 248773 h 3456668"/>
              <a:gd name="connsiteX37" fmla="*/ 1319651 w 3882969"/>
              <a:gd name="connsiteY37" fmla="*/ 233782 h 3456668"/>
              <a:gd name="connsiteX38" fmla="*/ 1019847 w 3882969"/>
              <a:gd name="connsiteY38" fmla="*/ 248773 h 3456668"/>
              <a:gd name="connsiteX39" fmla="*/ 929906 w 3882969"/>
              <a:gd name="connsiteY39" fmla="*/ 293743 h 3456668"/>
              <a:gd name="connsiteX40" fmla="*/ 824975 w 3882969"/>
              <a:gd name="connsiteY40" fmla="*/ 323723 h 3456668"/>
              <a:gd name="connsiteX41" fmla="*/ 765014 w 3882969"/>
              <a:gd name="connsiteY41" fmla="*/ 368694 h 3456668"/>
              <a:gd name="connsiteX42" fmla="*/ 645093 w 3882969"/>
              <a:gd name="connsiteY42" fmla="*/ 458635 h 3456668"/>
              <a:gd name="connsiteX43" fmla="*/ 600123 w 3882969"/>
              <a:gd name="connsiteY43" fmla="*/ 488615 h 3456668"/>
              <a:gd name="connsiteX44" fmla="*/ 570142 w 3882969"/>
              <a:gd name="connsiteY44" fmla="*/ 518596 h 3456668"/>
              <a:gd name="connsiteX45" fmla="*/ 525172 w 3882969"/>
              <a:gd name="connsiteY45" fmla="*/ 533586 h 3456668"/>
              <a:gd name="connsiteX46" fmla="*/ 420241 w 3882969"/>
              <a:gd name="connsiteY46" fmla="*/ 578556 h 3456668"/>
              <a:gd name="connsiteX47" fmla="*/ 345290 w 3882969"/>
              <a:gd name="connsiteY47" fmla="*/ 653507 h 3456668"/>
              <a:gd name="connsiteX48" fmla="*/ 300319 w 3882969"/>
              <a:gd name="connsiteY48" fmla="*/ 713468 h 3456668"/>
              <a:gd name="connsiteX49" fmla="*/ 240359 w 3882969"/>
              <a:gd name="connsiteY49" fmla="*/ 803409 h 3456668"/>
              <a:gd name="connsiteX50" fmla="*/ 195388 w 3882969"/>
              <a:gd name="connsiteY50" fmla="*/ 848379 h 3456668"/>
              <a:gd name="connsiteX51" fmla="*/ 150418 w 3882969"/>
              <a:gd name="connsiteY51" fmla="*/ 953310 h 3456668"/>
              <a:gd name="connsiteX52" fmla="*/ 135428 w 3882969"/>
              <a:gd name="connsiteY52" fmla="*/ 998281 h 3456668"/>
              <a:gd name="connsiteX53" fmla="*/ 105447 w 3882969"/>
              <a:gd name="connsiteY53" fmla="*/ 1058241 h 3456668"/>
              <a:gd name="connsiteX54" fmla="*/ 60477 w 3882969"/>
              <a:gd name="connsiteY54" fmla="*/ 1178163 h 3456668"/>
              <a:gd name="connsiteX55" fmla="*/ 45487 w 3882969"/>
              <a:gd name="connsiteY55" fmla="*/ 1253114 h 3456668"/>
              <a:gd name="connsiteX56" fmla="*/ 15506 w 3882969"/>
              <a:gd name="connsiteY56" fmla="*/ 1477966 h 3456668"/>
              <a:gd name="connsiteX57" fmla="*/ 60477 w 3882969"/>
              <a:gd name="connsiteY57" fmla="*/ 1702819 h 3456668"/>
              <a:gd name="connsiteX58" fmla="*/ 105447 w 3882969"/>
              <a:gd name="connsiteY58" fmla="*/ 1732799 h 3456668"/>
              <a:gd name="connsiteX59" fmla="*/ 210378 w 3882969"/>
              <a:gd name="connsiteY59" fmla="*/ 1747789 h 3456668"/>
              <a:gd name="connsiteX60" fmla="*/ 165408 w 3882969"/>
              <a:gd name="connsiteY60" fmla="*/ 1807750 h 3456668"/>
              <a:gd name="connsiteX61" fmla="*/ 120437 w 3882969"/>
              <a:gd name="connsiteY61" fmla="*/ 1912681 h 3456668"/>
              <a:gd name="connsiteX62" fmla="*/ 90457 w 3882969"/>
              <a:gd name="connsiteY62" fmla="*/ 1972641 h 3456668"/>
              <a:gd name="connsiteX63" fmla="*/ 90457 w 3882969"/>
              <a:gd name="connsiteY63" fmla="*/ 2377376 h 3456668"/>
              <a:gd name="connsiteX64" fmla="*/ 180398 w 3882969"/>
              <a:gd name="connsiteY64" fmla="*/ 2497297 h 3456668"/>
              <a:gd name="connsiteX65" fmla="*/ 210378 w 3882969"/>
              <a:gd name="connsiteY65" fmla="*/ 2542268 h 3456668"/>
              <a:gd name="connsiteX66" fmla="*/ 300319 w 3882969"/>
              <a:gd name="connsiteY66" fmla="*/ 2617219 h 3456668"/>
              <a:gd name="connsiteX67" fmla="*/ 330300 w 3882969"/>
              <a:gd name="connsiteY67" fmla="*/ 2647199 h 3456668"/>
              <a:gd name="connsiteX68" fmla="*/ 375270 w 3882969"/>
              <a:gd name="connsiteY68" fmla="*/ 2662189 h 3456668"/>
              <a:gd name="connsiteX69" fmla="*/ 540162 w 3882969"/>
              <a:gd name="connsiteY69" fmla="*/ 2737140 h 3456668"/>
              <a:gd name="connsiteX70" fmla="*/ 630103 w 3882969"/>
              <a:gd name="connsiteY70" fmla="*/ 2767120 h 3456668"/>
              <a:gd name="connsiteX71" fmla="*/ 765014 w 3882969"/>
              <a:gd name="connsiteY71" fmla="*/ 2812091 h 3456668"/>
              <a:gd name="connsiteX72" fmla="*/ 989867 w 3882969"/>
              <a:gd name="connsiteY72" fmla="*/ 2842071 h 3456668"/>
              <a:gd name="connsiteX73" fmla="*/ 1139769 w 3882969"/>
              <a:gd name="connsiteY73" fmla="*/ 2872051 h 3456668"/>
              <a:gd name="connsiteX74" fmla="*/ 1139769 w 3882969"/>
              <a:gd name="connsiteY74" fmla="*/ 3306766 h 3456668"/>
              <a:gd name="connsiteX75" fmla="*/ 1184739 w 3882969"/>
              <a:gd name="connsiteY75" fmla="*/ 3366727 h 3456668"/>
              <a:gd name="connsiteX76" fmla="*/ 1244700 w 3882969"/>
              <a:gd name="connsiteY76" fmla="*/ 3381717 h 3456668"/>
              <a:gd name="connsiteX77" fmla="*/ 1289670 w 3882969"/>
              <a:gd name="connsiteY77" fmla="*/ 3411697 h 3456668"/>
              <a:gd name="connsiteX78" fmla="*/ 1454562 w 3882969"/>
              <a:gd name="connsiteY78" fmla="*/ 3456668 h 3456668"/>
              <a:gd name="connsiteX79" fmla="*/ 1859296 w 3882969"/>
              <a:gd name="connsiteY79" fmla="*/ 3441678 h 3456668"/>
              <a:gd name="connsiteX80" fmla="*/ 1994208 w 3882969"/>
              <a:gd name="connsiteY80" fmla="*/ 3366727 h 3456668"/>
              <a:gd name="connsiteX81" fmla="*/ 2039178 w 3882969"/>
              <a:gd name="connsiteY81" fmla="*/ 3336746 h 3456668"/>
              <a:gd name="connsiteX82" fmla="*/ 2099139 w 3882969"/>
              <a:gd name="connsiteY82" fmla="*/ 3231815 h 3456668"/>
              <a:gd name="connsiteX83" fmla="*/ 2129119 w 3882969"/>
              <a:gd name="connsiteY83" fmla="*/ 3186845 h 3456668"/>
              <a:gd name="connsiteX84" fmla="*/ 2189080 w 3882969"/>
              <a:gd name="connsiteY84" fmla="*/ 3081914 h 3456668"/>
              <a:gd name="connsiteX85" fmla="*/ 2294011 w 3882969"/>
              <a:gd name="connsiteY85" fmla="*/ 2991973 h 3456668"/>
              <a:gd name="connsiteX86" fmla="*/ 2353972 w 3882969"/>
              <a:gd name="connsiteY86" fmla="*/ 2902032 h 3456668"/>
              <a:gd name="connsiteX87" fmla="*/ 2383952 w 3882969"/>
              <a:gd name="connsiteY87" fmla="*/ 2872051 h 3456668"/>
              <a:gd name="connsiteX88" fmla="*/ 2428923 w 3882969"/>
              <a:gd name="connsiteY88" fmla="*/ 2782110 h 3456668"/>
              <a:gd name="connsiteX89" fmla="*/ 2473893 w 3882969"/>
              <a:gd name="connsiteY89" fmla="*/ 2737140 h 3456668"/>
              <a:gd name="connsiteX90" fmla="*/ 2503873 w 3882969"/>
              <a:gd name="connsiteY90" fmla="*/ 2692169 h 3456668"/>
              <a:gd name="connsiteX91" fmla="*/ 2593814 w 3882969"/>
              <a:gd name="connsiteY91" fmla="*/ 2617219 h 3456668"/>
              <a:gd name="connsiteX92" fmla="*/ 2638785 w 3882969"/>
              <a:gd name="connsiteY92" fmla="*/ 2587238 h 3456668"/>
              <a:gd name="connsiteX93" fmla="*/ 2683755 w 3882969"/>
              <a:gd name="connsiteY93" fmla="*/ 2572248 h 3456668"/>
              <a:gd name="connsiteX94" fmla="*/ 2713736 w 3882969"/>
              <a:gd name="connsiteY94" fmla="*/ 2542268 h 3456668"/>
              <a:gd name="connsiteX95" fmla="*/ 2758706 w 3882969"/>
              <a:gd name="connsiteY95" fmla="*/ 2527278 h 3456668"/>
              <a:gd name="connsiteX96" fmla="*/ 2938588 w 3882969"/>
              <a:gd name="connsiteY96" fmla="*/ 2497297 h 3456668"/>
              <a:gd name="connsiteX97" fmla="*/ 2983559 w 3882969"/>
              <a:gd name="connsiteY97" fmla="*/ 2482307 h 3456668"/>
              <a:gd name="connsiteX98" fmla="*/ 3658116 w 3882969"/>
              <a:gd name="connsiteY98" fmla="*/ 2482307 h 3456668"/>
              <a:gd name="connsiteX99" fmla="*/ 3748057 w 3882969"/>
              <a:gd name="connsiteY99" fmla="*/ 2512287 h 3456668"/>
              <a:gd name="connsiteX100" fmla="*/ 3793028 w 3882969"/>
              <a:gd name="connsiteY100" fmla="*/ 2527278 h 3456668"/>
              <a:gd name="connsiteX101" fmla="*/ 3837998 w 3882969"/>
              <a:gd name="connsiteY101" fmla="*/ 2542268 h 3456668"/>
              <a:gd name="connsiteX102" fmla="*/ 3882969 w 3882969"/>
              <a:gd name="connsiteY102" fmla="*/ 2557258 h 34566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3882969" h="3456668">
                <a:moveTo>
                  <a:pt x="3882969" y="2557258"/>
                </a:moveTo>
                <a:cubicBezTo>
                  <a:pt x="3877972" y="2542268"/>
                  <a:pt x="3875652" y="2526100"/>
                  <a:pt x="3867978" y="2512287"/>
                </a:cubicBezTo>
                <a:cubicBezTo>
                  <a:pt x="3850479" y="2480790"/>
                  <a:pt x="3808018" y="2422346"/>
                  <a:pt x="3808018" y="2422346"/>
                </a:cubicBezTo>
                <a:cubicBezTo>
                  <a:pt x="3757132" y="2218803"/>
                  <a:pt x="3829869" y="2466048"/>
                  <a:pt x="3763047" y="2332405"/>
                </a:cubicBezTo>
                <a:cubicBezTo>
                  <a:pt x="3753834" y="2313978"/>
                  <a:pt x="3757270" y="2290872"/>
                  <a:pt x="3748057" y="2272445"/>
                </a:cubicBezTo>
                <a:cubicBezTo>
                  <a:pt x="3731943" y="2240217"/>
                  <a:pt x="3706634" y="2213401"/>
                  <a:pt x="3688096" y="2182504"/>
                </a:cubicBezTo>
                <a:cubicBezTo>
                  <a:pt x="3676599" y="2163342"/>
                  <a:pt x="3669959" y="2141493"/>
                  <a:pt x="3658116" y="2122543"/>
                </a:cubicBezTo>
                <a:cubicBezTo>
                  <a:pt x="3644875" y="2101357"/>
                  <a:pt x="3627473" y="2083049"/>
                  <a:pt x="3613146" y="2062582"/>
                </a:cubicBezTo>
                <a:cubicBezTo>
                  <a:pt x="3592483" y="2033063"/>
                  <a:pt x="3573172" y="2002621"/>
                  <a:pt x="3553185" y="1972641"/>
                </a:cubicBezTo>
                <a:cubicBezTo>
                  <a:pt x="3536602" y="1922891"/>
                  <a:pt x="3505031" y="1819879"/>
                  <a:pt x="3478234" y="1777769"/>
                </a:cubicBezTo>
                <a:cubicBezTo>
                  <a:pt x="3463059" y="1753922"/>
                  <a:pt x="3438260" y="1737796"/>
                  <a:pt x="3418273" y="1717809"/>
                </a:cubicBezTo>
                <a:cubicBezTo>
                  <a:pt x="3408280" y="1697822"/>
                  <a:pt x="3401508" y="1675868"/>
                  <a:pt x="3388293" y="1657848"/>
                </a:cubicBezTo>
                <a:cubicBezTo>
                  <a:pt x="3346297" y="1600580"/>
                  <a:pt x="3289920" y="1553852"/>
                  <a:pt x="3253382" y="1492956"/>
                </a:cubicBezTo>
                <a:cubicBezTo>
                  <a:pt x="3238392" y="1467972"/>
                  <a:pt x="3225119" y="1441874"/>
                  <a:pt x="3208411" y="1418005"/>
                </a:cubicBezTo>
                <a:cubicBezTo>
                  <a:pt x="3190063" y="1391794"/>
                  <a:pt x="3165752" y="1369968"/>
                  <a:pt x="3148451" y="1343055"/>
                </a:cubicBezTo>
                <a:cubicBezTo>
                  <a:pt x="2926443" y="997709"/>
                  <a:pt x="3196395" y="1399973"/>
                  <a:pt x="3028529" y="1088222"/>
                </a:cubicBezTo>
                <a:cubicBezTo>
                  <a:pt x="2928005" y="901534"/>
                  <a:pt x="2992770" y="1160820"/>
                  <a:pt x="2893618" y="863369"/>
                </a:cubicBezTo>
                <a:cubicBezTo>
                  <a:pt x="2874395" y="805703"/>
                  <a:pt x="2865166" y="763883"/>
                  <a:pt x="2833657" y="713468"/>
                </a:cubicBezTo>
                <a:cubicBezTo>
                  <a:pt x="2820416" y="692282"/>
                  <a:pt x="2803208" y="673837"/>
                  <a:pt x="2788687" y="653507"/>
                </a:cubicBezTo>
                <a:cubicBezTo>
                  <a:pt x="2778215" y="638847"/>
                  <a:pt x="2770675" y="622002"/>
                  <a:pt x="2758706" y="608537"/>
                </a:cubicBezTo>
                <a:cubicBezTo>
                  <a:pt x="2730538" y="576848"/>
                  <a:pt x="2668765" y="518596"/>
                  <a:pt x="2668765" y="518596"/>
                </a:cubicBezTo>
                <a:cubicBezTo>
                  <a:pt x="2663768" y="503606"/>
                  <a:pt x="2663476" y="486098"/>
                  <a:pt x="2653775" y="473625"/>
                </a:cubicBezTo>
                <a:cubicBezTo>
                  <a:pt x="2535613" y="321702"/>
                  <a:pt x="2605690" y="428127"/>
                  <a:pt x="2518864" y="353704"/>
                </a:cubicBezTo>
                <a:cubicBezTo>
                  <a:pt x="2497403" y="335309"/>
                  <a:pt x="2477516" y="315015"/>
                  <a:pt x="2458903" y="293743"/>
                </a:cubicBezTo>
                <a:cubicBezTo>
                  <a:pt x="2442451" y="274941"/>
                  <a:pt x="2432734" y="250234"/>
                  <a:pt x="2413932" y="233782"/>
                </a:cubicBezTo>
                <a:cubicBezTo>
                  <a:pt x="2392005" y="214596"/>
                  <a:pt x="2363965" y="203802"/>
                  <a:pt x="2338982" y="188812"/>
                </a:cubicBezTo>
                <a:cubicBezTo>
                  <a:pt x="2333985" y="173822"/>
                  <a:pt x="2335165" y="155014"/>
                  <a:pt x="2323992" y="143841"/>
                </a:cubicBezTo>
                <a:cubicBezTo>
                  <a:pt x="2258580" y="78429"/>
                  <a:pt x="2245180" y="89203"/>
                  <a:pt x="2174090" y="68891"/>
                </a:cubicBezTo>
                <a:cubicBezTo>
                  <a:pt x="2158897" y="64550"/>
                  <a:pt x="2144109" y="58897"/>
                  <a:pt x="2129119" y="53900"/>
                </a:cubicBezTo>
                <a:cubicBezTo>
                  <a:pt x="2031176" y="63228"/>
                  <a:pt x="1832666" y="0"/>
                  <a:pt x="1784346" y="128851"/>
                </a:cubicBezTo>
                <a:cubicBezTo>
                  <a:pt x="1775400" y="152707"/>
                  <a:pt x="1772958" y="178580"/>
                  <a:pt x="1769355" y="203802"/>
                </a:cubicBezTo>
                <a:cubicBezTo>
                  <a:pt x="1762956" y="248595"/>
                  <a:pt x="1759362" y="293743"/>
                  <a:pt x="1754365" y="338714"/>
                </a:cubicBezTo>
                <a:cubicBezTo>
                  <a:pt x="1734378" y="333717"/>
                  <a:pt x="1713341" y="331839"/>
                  <a:pt x="1694405" y="323723"/>
                </a:cubicBezTo>
                <a:cubicBezTo>
                  <a:pt x="1677846" y="316626"/>
                  <a:pt x="1666690" y="298920"/>
                  <a:pt x="1649434" y="293743"/>
                </a:cubicBezTo>
                <a:cubicBezTo>
                  <a:pt x="1615592" y="283591"/>
                  <a:pt x="1579424" y="284125"/>
                  <a:pt x="1544503" y="278753"/>
                </a:cubicBezTo>
                <a:cubicBezTo>
                  <a:pt x="1514463" y="274131"/>
                  <a:pt x="1484366" y="269724"/>
                  <a:pt x="1454562" y="263763"/>
                </a:cubicBezTo>
                <a:cubicBezTo>
                  <a:pt x="1434360" y="259723"/>
                  <a:pt x="1414712" y="253242"/>
                  <a:pt x="1394601" y="248773"/>
                </a:cubicBezTo>
                <a:cubicBezTo>
                  <a:pt x="1369730" y="243246"/>
                  <a:pt x="1344634" y="238779"/>
                  <a:pt x="1319651" y="233782"/>
                </a:cubicBezTo>
                <a:cubicBezTo>
                  <a:pt x="1219716" y="238779"/>
                  <a:pt x="1118743" y="233558"/>
                  <a:pt x="1019847" y="248773"/>
                </a:cubicBezTo>
                <a:cubicBezTo>
                  <a:pt x="986718" y="253870"/>
                  <a:pt x="961191" y="281711"/>
                  <a:pt x="929906" y="293743"/>
                </a:cubicBezTo>
                <a:cubicBezTo>
                  <a:pt x="895954" y="306801"/>
                  <a:pt x="859952" y="313730"/>
                  <a:pt x="824975" y="323723"/>
                </a:cubicBezTo>
                <a:cubicBezTo>
                  <a:pt x="804988" y="338713"/>
                  <a:pt x="783687" y="352096"/>
                  <a:pt x="765014" y="368694"/>
                </a:cubicBezTo>
                <a:cubicBezTo>
                  <a:pt x="661666" y="460560"/>
                  <a:pt x="731286" y="429905"/>
                  <a:pt x="645093" y="458635"/>
                </a:cubicBezTo>
                <a:cubicBezTo>
                  <a:pt x="630103" y="468628"/>
                  <a:pt x="614191" y="477361"/>
                  <a:pt x="600123" y="488615"/>
                </a:cubicBezTo>
                <a:cubicBezTo>
                  <a:pt x="589087" y="497444"/>
                  <a:pt x="582261" y="511324"/>
                  <a:pt x="570142" y="518596"/>
                </a:cubicBezTo>
                <a:cubicBezTo>
                  <a:pt x="556593" y="526726"/>
                  <a:pt x="539695" y="527362"/>
                  <a:pt x="525172" y="533586"/>
                </a:cubicBezTo>
                <a:cubicBezTo>
                  <a:pt x="395509" y="589155"/>
                  <a:pt x="525703" y="543402"/>
                  <a:pt x="420241" y="578556"/>
                </a:cubicBezTo>
                <a:cubicBezTo>
                  <a:pt x="395257" y="603540"/>
                  <a:pt x="366489" y="625241"/>
                  <a:pt x="345290" y="653507"/>
                </a:cubicBezTo>
                <a:cubicBezTo>
                  <a:pt x="330300" y="673494"/>
                  <a:pt x="314646" y="693000"/>
                  <a:pt x="300319" y="713468"/>
                </a:cubicBezTo>
                <a:cubicBezTo>
                  <a:pt x="279656" y="742986"/>
                  <a:pt x="265838" y="777931"/>
                  <a:pt x="240359" y="803409"/>
                </a:cubicBezTo>
                <a:lnTo>
                  <a:pt x="195388" y="848379"/>
                </a:lnTo>
                <a:cubicBezTo>
                  <a:pt x="160234" y="953845"/>
                  <a:pt x="205988" y="823646"/>
                  <a:pt x="150418" y="953310"/>
                </a:cubicBezTo>
                <a:cubicBezTo>
                  <a:pt x="144194" y="967834"/>
                  <a:pt x="141652" y="983757"/>
                  <a:pt x="135428" y="998281"/>
                </a:cubicBezTo>
                <a:cubicBezTo>
                  <a:pt x="126625" y="1018820"/>
                  <a:pt x="115441" y="1038254"/>
                  <a:pt x="105447" y="1058241"/>
                </a:cubicBezTo>
                <a:cubicBezTo>
                  <a:pt x="48903" y="1284420"/>
                  <a:pt x="138863" y="943000"/>
                  <a:pt x="60477" y="1178163"/>
                </a:cubicBezTo>
                <a:cubicBezTo>
                  <a:pt x="52420" y="1202334"/>
                  <a:pt x="49676" y="1227982"/>
                  <a:pt x="45487" y="1253114"/>
                </a:cubicBezTo>
                <a:cubicBezTo>
                  <a:pt x="35139" y="1315201"/>
                  <a:pt x="23089" y="1417305"/>
                  <a:pt x="15506" y="1477966"/>
                </a:cubicBezTo>
                <a:cubicBezTo>
                  <a:pt x="22375" y="1560392"/>
                  <a:pt x="0" y="1642342"/>
                  <a:pt x="60477" y="1702819"/>
                </a:cubicBezTo>
                <a:cubicBezTo>
                  <a:pt x="73216" y="1715558"/>
                  <a:pt x="88191" y="1727622"/>
                  <a:pt x="105447" y="1732799"/>
                </a:cubicBezTo>
                <a:cubicBezTo>
                  <a:pt x="139289" y="1742952"/>
                  <a:pt x="175401" y="1742792"/>
                  <a:pt x="210378" y="1747789"/>
                </a:cubicBezTo>
                <a:cubicBezTo>
                  <a:pt x="195388" y="1767776"/>
                  <a:pt x="178649" y="1786564"/>
                  <a:pt x="165408" y="1807750"/>
                </a:cubicBezTo>
                <a:cubicBezTo>
                  <a:pt x="120214" y="1880061"/>
                  <a:pt x="148256" y="1847772"/>
                  <a:pt x="120437" y="1912681"/>
                </a:cubicBezTo>
                <a:cubicBezTo>
                  <a:pt x="111634" y="1933220"/>
                  <a:pt x="100450" y="1952654"/>
                  <a:pt x="90457" y="1972641"/>
                </a:cubicBezTo>
                <a:cubicBezTo>
                  <a:pt x="66100" y="2118783"/>
                  <a:pt x="46705" y="2196119"/>
                  <a:pt x="90457" y="2377376"/>
                </a:cubicBezTo>
                <a:cubicBezTo>
                  <a:pt x="102181" y="2425948"/>
                  <a:pt x="152682" y="2455722"/>
                  <a:pt x="180398" y="2497297"/>
                </a:cubicBezTo>
                <a:cubicBezTo>
                  <a:pt x="190391" y="2512287"/>
                  <a:pt x="199123" y="2528200"/>
                  <a:pt x="210378" y="2542268"/>
                </a:cubicBezTo>
                <a:cubicBezTo>
                  <a:pt x="237495" y="2576164"/>
                  <a:pt x="265346" y="2588074"/>
                  <a:pt x="300319" y="2617219"/>
                </a:cubicBezTo>
                <a:cubicBezTo>
                  <a:pt x="311176" y="2626267"/>
                  <a:pt x="318181" y="2639928"/>
                  <a:pt x="330300" y="2647199"/>
                </a:cubicBezTo>
                <a:cubicBezTo>
                  <a:pt x="343849" y="2655328"/>
                  <a:pt x="360831" y="2655772"/>
                  <a:pt x="375270" y="2662189"/>
                </a:cubicBezTo>
                <a:cubicBezTo>
                  <a:pt x="508201" y="2721270"/>
                  <a:pt x="418899" y="2693045"/>
                  <a:pt x="540162" y="2737140"/>
                </a:cubicBezTo>
                <a:cubicBezTo>
                  <a:pt x="569861" y="2747940"/>
                  <a:pt x="600761" y="2755383"/>
                  <a:pt x="630103" y="2767120"/>
                </a:cubicBezTo>
                <a:cubicBezTo>
                  <a:pt x="689046" y="2790697"/>
                  <a:pt x="705851" y="2801334"/>
                  <a:pt x="765014" y="2812091"/>
                </a:cubicBezTo>
                <a:cubicBezTo>
                  <a:pt x="911185" y="2838668"/>
                  <a:pt x="833337" y="2815983"/>
                  <a:pt x="989867" y="2842071"/>
                </a:cubicBezTo>
                <a:cubicBezTo>
                  <a:pt x="1040131" y="2850448"/>
                  <a:pt x="1089802" y="2862058"/>
                  <a:pt x="1139769" y="2872051"/>
                </a:cubicBezTo>
                <a:cubicBezTo>
                  <a:pt x="1125001" y="3034490"/>
                  <a:pt x="1108041" y="3132261"/>
                  <a:pt x="1139769" y="3306766"/>
                </a:cubicBezTo>
                <a:cubicBezTo>
                  <a:pt x="1144238" y="3331347"/>
                  <a:pt x="1164409" y="3352206"/>
                  <a:pt x="1184739" y="3366727"/>
                </a:cubicBezTo>
                <a:cubicBezTo>
                  <a:pt x="1201504" y="3378702"/>
                  <a:pt x="1224713" y="3376720"/>
                  <a:pt x="1244700" y="3381717"/>
                </a:cubicBezTo>
                <a:cubicBezTo>
                  <a:pt x="1259690" y="3391710"/>
                  <a:pt x="1273207" y="3404380"/>
                  <a:pt x="1289670" y="3411697"/>
                </a:cubicBezTo>
                <a:cubicBezTo>
                  <a:pt x="1351916" y="3439362"/>
                  <a:pt x="1390438" y="3443843"/>
                  <a:pt x="1454562" y="3456668"/>
                </a:cubicBezTo>
                <a:cubicBezTo>
                  <a:pt x="1589473" y="3451671"/>
                  <a:pt x="1724591" y="3450659"/>
                  <a:pt x="1859296" y="3441678"/>
                </a:cubicBezTo>
                <a:cubicBezTo>
                  <a:pt x="1903268" y="3438746"/>
                  <a:pt x="1971345" y="3381969"/>
                  <a:pt x="1994208" y="3366727"/>
                </a:cubicBezTo>
                <a:lnTo>
                  <a:pt x="2039178" y="3336746"/>
                </a:lnTo>
                <a:cubicBezTo>
                  <a:pt x="2112215" y="3227195"/>
                  <a:pt x="2023073" y="3364932"/>
                  <a:pt x="2099139" y="3231815"/>
                </a:cubicBezTo>
                <a:cubicBezTo>
                  <a:pt x="2108077" y="3216173"/>
                  <a:pt x="2120181" y="3202487"/>
                  <a:pt x="2129119" y="3186845"/>
                </a:cubicBezTo>
                <a:cubicBezTo>
                  <a:pt x="2144794" y="3159414"/>
                  <a:pt x="2164734" y="3106260"/>
                  <a:pt x="2189080" y="3081914"/>
                </a:cubicBezTo>
                <a:cubicBezTo>
                  <a:pt x="2302549" y="2968445"/>
                  <a:pt x="2150744" y="3171057"/>
                  <a:pt x="2294011" y="2991973"/>
                </a:cubicBezTo>
                <a:cubicBezTo>
                  <a:pt x="2316520" y="2963837"/>
                  <a:pt x="2328494" y="2927511"/>
                  <a:pt x="2353972" y="2902032"/>
                </a:cubicBezTo>
                <a:cubicBezTo>
                  <a:pt x="2363965" y="2892038"/>
                  <a:pt x="2375123" y="2883087"/>
                  <a:pt x="2383952" y="2872051"/>
                </a:cubicBezTo>
                <a:cubicBezTo>
                  <a:pt x="2525479" y="2695140"/>
                  <a:pt x="2318086" y="2948364"/>
                  <a:pt x="2428923" y="2782110"/>
                </a:cubicBezTo>
                <a:cubicBezTo>
                  <a:pt x="2440682" y="2764471"/>
                  <a:pt x="2460322" y="2753426"/>
                  <a:pt x="2473893" y="2737140"/>
                </a:cubicBezTo>
                <a:cubicBezTo>
                  <a:pt x="2485426" y="2723300"/>
                  <a:pt x="2492618" y="2706237"/>
                  <a:pt x="2503873" y="2692169"/>
                </a:cubicBezTo>
                <a:cubicBezTo>
                  <a:pt x="2526594" y="2663767"/>
                  <a:pt x="2566610" y="2636651"/>
                  <a:pt x="2593814" y="2617219"/>
                </a:cubicBezTo>
                <a:cubicBezTo>
                  <a:pt x="2608474" y="2606747"/>
                  <a:pt x="2622671" y="2595295"/>
                  <a:pt x="2638785" y="2587238"/>
                </a:cubicBezTo>
                <a:cubicBezTo>
                  <a:pt x="2652918" y="2580172"/>
                  <a:pt x="2668765" y="2577245"/>
                  <a:pt x="2683755" y="2572248"/>
                </a:cubicBezTo>
                <a:cubicBezTo>
                  <a:pt x="2693749" y="2562255"/>
                  <a:pt x="2701617" y="2549539"/>
                  <a:pt x="2713736" y="2542268"/>
                </a:cubicBezTo>
                <a:cubicBezTo>
                  <a:pt x="2727285" y="2534139"/>
                  <a:pt x="2743513" y="2531619"/>
                  <a:pt x="2758706" y="2527278"/>
                </a:cubicBezTo>
                <a:cubicBezTo>
                  <a:pt x="2835744" y="2505267"/>
                  <a:pt x="2841252" y="2509464"/>
                  <a:pt x="2938588" y="2497297"/>
                </a:cubicBezTo>
                <a:cubicBezTo>
                  <a:pt x="2953578" y="2492300"/>
                  <a:pt x="2967973" y="2484905"/>
                  <a:pt x="2983559" y="2482307"/>
                </a:cubicBezTo>
                <a:cubicBezTo>
                  <a:pt x="3207675" y="2444955"/>
                  <a:pt x="3429768" y="2475964"/>
                  <a:pt x="3658116" y="2482307"/>
                </a:cubicBezTo>
                <a:lnTo>
                  <a:pt x="3748057" y="2512287"/>
                </a:lnTo>
                <a:lnTo>
                  <a:pt x="3793028" y="2527278"/>
                </a:lnTo>
                <a:cubicBezTo>
                  <a:pt x="3808018" y="2532275"/>
                  <a:pt x="3823865" y="2535202"/>
                  <a:pt x="3837998" y="2542268"/>
                </a:cubicBezTo>
                <a:lnTo>
                  <a:pt x="3882969" y="2557258"/>
                </a:lnTo>
                <a:close/>
              </a:path>
            </a:pathLst>
          </a:cu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vi-VN" sz="2000" dirty="0">
                <a:solidFill>
                  <a:srgbClr val="FF0000"/>
                </a:solidFill>
              </a:rPr>
              <a:t>Con dạo này lười lắm.</a:t>
            </a:r>
            <a:endParaRPr lang="en-US" sz="2000" dirty="0">
              <a:solidFill>
                <a:srgbClr val="FF0000"/>
              </a:solidFill>
            </a:endParaRPr>
          </a:p>
        </p:txBody>
      </p:sp>
      <p:sp>
        <p:nvSpPr>
          <p:cNvPr id="29" name="Freeform 28"/>
          <p:cNvSpPr/>
          <p:nvPr/>
        </p:nvSpPr>
        <p:spPr>
          <a:xfrm>
            <a:off x="6324600" y="3962400"/>
            <a:ext cx="2667000" cy="1295400"/>
          </a:xfrm>
          <a:custGeom>
            <a:avLst/>
            <a:gdLst>
              <a:gd name="connsiteX0" fmla="*/ 17488 w 2910589"/>
              <a:gd name="connsiteY0" fmla="*/ 1633928 h 1918741"/>
              <a:gd name="connsiteX1" fmla="*/ 182379 w 2910589"/>
              <a:gd name="connsiteY1" fmla="*/ 1618937 h 1918741"/>
              <a:gd name="connsiteX2" fmla="*/ 257330 w 2910589"/>
              <a:gd name="connsiteY2" fmla="*/ 1543987 h 1918741"/>
              <a:gd name="connsiteX3" fmla="*/ 302301 w 2910589"/>
              <a:gd name="connsiteY3" fmla="*/ 1514006 h 1918741"/>
              <a:gd name="connsiteX4" fmla="*/ 392242 w 2910589"/>
              <a:gd name="connsiteY4" fmla="*/ 1394085 h 1918741"/>
              <a:gd name="connsiteX5" fmla="*/ 437212 w 2910589"/>
              <a:gd name="connsiteY5" fmla="*/ 1289154 h 1918741"/>
              <a:gd name="connsiteX6" fmla="*/ 482183 w 2910589"/>
              <a:gd name="connsiteY6" fmla="*/ 1214203 h 1918741"/>
              <a:gd name="connsiteX7" fmla="*/ 512163 w 2910589"/>
              <a:gd name="connsiteY7" fmla="*/ 1154242 h 1918741"/>
              <a:gd name="connsiteX8" fmla="*/ 557133 w 2910589"/>
              <a:gd name="connsiteY8" fmla="*/ 1109272 h 1918741"/>
              <a:gd name="connsiteX9" fmla="*/ 572124 w 2910589"/>
              <a:gd name="connsiteY9" fmla="*/ 1064301 h 1918741"/>
              <a:gd name="connsiteX10" fmla="*/ 677055 w 2910589"/>
              <a:gd name="connsiteY10" fmla="*/ 959370 h 1918741"/>
              <a:gd name="connsiteX11" fmla="*/ 707035 w 2910589"/>
              <a:gd name="connsiteY11" fmla="*/ 809469 h 1918741"/>
              <a:gd name="connsiteX12" fmla="*/ 737015 w 2910589"/>
              <a:gd name="connsiteY12" fmla="*/ 779488 h 1918741"/>
              <a:gd name="connsiteX13" fmla="*/ 766996 w 2910589"/>
              <a:gd name="connsiteY13" fmla="*/ 719528 h 1918741"/>
              <a:gd name="connsiteX14" fmla="*/ 796976 w 2910589"/>
              <a:gd name="connsiteY14" fmla="*/ 689547 h 1918741"/>
              <a:gd name="connsiteX15" fmla="*/ 826956 w 2910589"/>
              <a:gd name="connsiteY15" fmla="*/ 629587 h 1918741"/>
              <a:gd name="connsiteX16" fmla="*/ 871927 w 2910589"/>
              <a:gd name="connsiteY16" fmla="*/ 599606 h 1918741"/>
              <a:gd name="connsiteX17" fmla="*/ 946878 w 2910589"/>
              <a:gd name="connsiteY17" fmla="*/ 524656 h 1918741"/>
              <a:gd name="connsiteX18" fmla="*/ 1051809 w 2910589"/>
              <a:gd name="connsiteY18" fmla="*/ 419724 h 1918741"/>
              <a:gd name="connsiteX19" fmla="*/ 1126760 w 2910589"/>
              <a:gd name="connsiteY19" fmla="*/ 344774 h 1918741"/>
              <a:gd name="connsiteX20" fmla="*/ 1156740 w 2910589"/>
              <a:gd name="connsiteY20" fmla="*/ 314793 h 1918741"/>
              <a:gd name="connsiteX21" fmla="*/ 1201711 w 2910589"/>
              <a:gd name="connsiteY21" fmla="*/ 284813 h 1918741"/>
              <a:gd name="connsiteX22" fmla="*/ 1246681 w 2910589"/>
              <a:gd name="connsiteY22" fmla="*/ 239842 h 1918741"/>
              <a:gd name="connsiteX23" fmla="*/ 1306642 w 2910589"/>
              <a:gd name="connsiteY23" fmla="*/ 224852 h 1918741"/>
              <a:gd name="connsiteX24" fmla="*/ 1366602 w 2910589"/>
              <a:gd name="connsiteY24" fmla="*/ 179882 h 1918741"/>
              <a:gd name="connsiteX25" fmla="*/ 1456543 w 2910589"/>
              <a:gd name="connsiteY25" fmla="*/ 104931 h 1918741"/>
              <a:gd name="connsiteX26" fmla="*/ 1591455 w 2910589"/>
              <a:gd name="connsiteY26" fmla="*/ 89941 h 1918741"/>
              <a:gd name="connsiteX27" fmla="*/ 1651415 w 2910589"/>
              <a:gd name="connsiteY27" fmla="*/ 74951 h 1918741"/>
              <a:gd name="connsiteX28" fmla="*/ 1801317 w 2910589"/>
              <a:gd name="connsiteY28" fmla="*/ 14990 h 1918741"/>
              <a:gd name="connsiteX29" fmla="*/ 2295992 w 2910589"/>
              <a:gd name="connsiteY29" fmla="*/ 0 h 1918741"/>
              <a:gd name="connsiteX30" fmla="*/ 2610786 w 2910589"/>
              <a:gd name="connsiteY30" fmla="*/ 14990 h 1918741"/>
              <a:gd name="connsiteX31" fmla="*/ 2730707 w 2910589"/>
              <a:gd name="connsiteY31" fmla="*/ 59960 h 1918741"/>
              <a:gd name="connsiteX32" fmla="*/ 2760688 w 2910589"/>
              <a:gd name="connsiteY32" fmla="*/ 89941 h 1918741"/>
              <a:gd name="connsiteX33" fmla="*/ 2790668 w 2910589"/>
              <a:gd name="connsiteY33" fmla="*/ 149901 h 1918741"/>
              <a:gd name="connsiteX34" fmla="*/ 2820648 w 2910589"/>
              <a:gd name="connsiteY34" fmla="*/ 194872 h 1918741"/>
              <a:gd name="connsiteX35" fmla="*/ 2850629 w 2910589"/>
              <a:gd name="connsiteY35" fmla="*/ 284813 h 1918741"/>
              <a:gd name="connsiteX36" fmla="*/ 2880609 w 2910589"/>
              <a:gd name="connsiteY36" fmla="*/ 374754 h 1918741"/>
              <a:gd name="connsiteX37" fmla="*/ 2910589 w 2910589"/>
              <a:gd name="connsiteY37" fmla="*/ 494675 h 1918741"/>
              <a:gd name="connsiteX38" fmla="*/ 2895599 w 2910589"/>
              <a:gd name="connsiteY38" fmla="*/ 734518 h 1918741"/>
              <a:gd name="connsiteX39" fmla="*/ 2880609 w 2910589"/>
              <a:gd name="connsiteY39" fmla="*/ 794478 h 1918741"/>
              <a:gd name="connsiteX40" fmla="*/ 2850629 w 2910589"/>
              <a:gd name="connsiteY40" fmla="*/ 929390 h 1918741"/>
              <a:gd name="connsiteX41" fmla="*/ 2835638 w 2910589"/>
              <a:gd name="connsiteY41" fmla="*/ 974360 h 1918741"/>
              <a:gd name="connsiteX42" fmla="*/ 2820648 w 2910589"/>
              <a:gd name="connsiteY42" fmla="*/ 1034321 h 1918741"/>
              <a:gd name="connsiteX43" fmla="*/ 2790668 w 2910589"/>
              <a:gd name="connsiteY43" fmla="*/ 1079292 h 1918741"/>
              <a:gd name="connsiteX44" fmla="*/ 2775678 w 2910589"/>
              <a:gd name="connsiteY44" fmla="*/ 1124262 h 1918741"/>
              <a:gd name="connsiteX45" fmla="*/ 2745697 w 2910589"/>
              <a:gd name="connsiteY45" fmla="*/ 1154242 h 1918741"/>
              <a:gd name="connsiteX46" fmla="*/ 2715717 w 2910589"/>
              <a:gd name="connsiteY46" fmla="*/ 1199213 h 1918741"/>
              <a:gd name="connsiteX47" fmla="*/ 2640766 w 2910589"/>
              <a:gd name="connsiteY47" fmla="*/ 1274164 h 1918741"/>
              <a:gd name="connsiteX48" fmla="*/ 2580806 w 2910589"/>
              <a:gd name="connsiteY48" fmla="*/ 1349115 h 1918741"/>
              <a:gd name="connsiteX49" fmla="*/ 2550825 w 2910589"/>
              <a:gd name="connsiteY49" fmla="*/ 1394085 h 1918741"/>
              <a:gd name="connsiteX50" fmla="*/ 2430904 w 2910589"/>
              <a:gd name="connsiteY50" fmla="*/ 1499016 h 1918741"/>
              <a:gd name="connsiteX51" fmla="*/ 2385933 w 2910589"/>
              <a:gd name="connsiteY51" fmla="*/ 1514006 h 1918741"/>
              <a:gd name="connsiteX52" fmla="*/ 2355953 w 2910589"/>
              <a:gd name="connsiteY52" fmla="*/ 1543987 h 1918741"/>
              <a:gd name="connsiteX53" fmla="*/ 2251022 w 2910589"/>
              <a:gd name="connsiteY53" fmla="*/ 1603947 h 1918741"/>
              <a:gd name="connsiteX54" fmla="*/ 2161081 w 2910589"/>
              <a:gd name="connsiteY54" fmla="*/ 1633928 h 1918741"/>
              <a:gd name="connsiteX55" fmla="*/ 2116111 w 2910589"/>
              <a:gd name="connsiteY55" fmla="*/ 1648918 h 1918741"/>
              <a:gd name="connsiteX56" fmla="*/ 2056150 w 2910589"/>
              <a:gd name="connsiteY56" fmla="*/ 1663908 h 1918741"/>
              <a:gd name="connsiteX57" fmla="*/ 1966209 w 2910589"/>
              <a:gd name="connsiteY57" fmla="*/ 1693888 h 1918741"/>
              <a:gd name="connsiteX58" fmla="*/ 1921238 w 2910589"/>
              <a:gd name="connsiteY58" fmla="*/ 1708878 h 1918741"/>
              <a:gd name="connsiteX59" fmla="*/ 1876268 w 2910589"/>
              <a:gd name="connsiteY59" fmla="*/ 1723869 h 1918741"/>
              <a:gd name="connsiteX60" fmla="*/ 1771337 w 2910589"/>
              <a:gd name="connsiteY60" fmla="*/ 1783829 h 1918741"/>
              <a:gd name="connsiteX61" fmla="*/ 1666406 w 2910589"/>
              <a:gd name="connsiteY61" fmla="*/ 1843790 h 1918741"/>
              <a:gd name="connsiteX62" fmla="*/ 1561474 w 2910589"/>
              <a:gd name="connsiteY62" fmla="*/ 1858780 h 1918741"/>
              <a:gd name="connsiteX63" fmla="*/ 1516504 w 2910589"/>
              <a:gd name="connsiteY63" fmla="*/ 1873770 h 1918741"/>
              <a:gd name="connsiteX64" fmla="*/ 1156740 w 2910589"/>
              <a:gd name="connsiteY64" fmla="*/ 1903751 h 1918741"/>
              <a:gd name="connsiteX65" fmla="*/ 991848 w 2910589"/>
              <a:gd name="connsiteY65" fmla="*/ 1918741 h 1918741"/>
              <a:gd name="connsiteX66" fmla="*/ 722025 w 2910589"/>
              <a:gd name="connsiteY66" fmla="*/ 1903751 h 1918741"/>
              <a:gd name="connsiteX67" fmla="*/ 692045 w 2910589"/>
              <a:gd name="connsiteY67" fmla="*/ 1873770 h 1918741"/>
              <a:gd name="connsiteX68" fmla="*/ 647074 w 2910589"/>
              <a:gd name="connsiteY68" fmla="*/ 1843790 h 1918741"/>
              <a:gd name="connsiteX69" fmla="*/ 497173 w 2910589"/>
              <a:gd name="connsiteY69" fmla="*/ 1813810 h 1918741"/>
              <a:gd name="connsiteX70" fmla="*/ 362261 w 2910589"/>
              <a:gd name="connsiteY70" fmla="*/ 1768839 h 1918741"/>
              <a:gd name="connsiteX71" fmla="*/ 272320 w 2910589"/>
              <a:gd name="connsiteY71" fmla="*/ 1738859 h 1918741"/>
              <a:gd name="connsiteX72" fmla="*/ 152399 w 2910589"/>
              <a:gd name="connsiteY72" fmla="*/ 1723869 h 1918741"/>
              <a:gd name="connsiteX73" fmla="*/ 77448 w 2910589"/>
              <a:gd name="connsiteY73" fmla="*/ 1678898 h 1918741"/>
              <a:gd name="connsiteX74" fmla="*/ 17488 w 2910589"/>
              <a:gd name="connsiteY74" fmla="*/ 1633928 h 1918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Lst>
            <a:rect l="l" t="t" r="r" b="b"/>
            <a:pathLst>
              <a:path w="2910589" h="1918741">
                <a:moveTo>
                  <a:pt x="17488" y="1633928"/>
                </a:moveTo>
                <a:cubicBezTo>
                  <a:pt x="34976" y="1623935"/>
                  <a:pt x="128414" y="1630501"/>
                  <a:pt x="182379" y="1618937"/>
                </a:cubicBezTo>
                <a:cubicBezTo>
                  <a:pt x="233256" y="1608035"/>
                  <a:pt x="226440" y="1574877"/>
                  <a:pt x="257330" y="1543987"/>
                </a:cubicBezTo>
                <a:cubicBezTo>
                  <a:pt x="270069" y="1531248"/>
                  <a:pt x="287311" y="1524000"/>
                  <a:pt x="302301" y="1514006"/>
                </a:cubicBezTo>
                <a:cubicBezTo>
                  <a:pt x="370100" y="1412306"/>
                  <a:pt x="336782" y="1449543"/>
                  <a:pt x="392242" y="1394085"/>
                </a:cubicBezTo>
                <a:cubicBezTo>
                  <a:pt x="423440" y="1269292"/>
                  <a:pt x="385452" y="1392676"/>
                  <a:pt x="437212" y="1289154"/>
                </a:cubicBezTo>
                <a:cubicBezTo>
                  <a:pt x="476130" y="1211317"/>
                  <a:pt x="423624" y="1272760"/>
                  <a:pt x="482183" y="1214203"/>
                </a:cubicBezTo>
                <a:cubicBezTo>
                  <a:pt x="492176" y="1194216"/>
                  <a:pt x="499175" y="1172426"/>
                  <a:pt x="512163" y="1154242"/>
                </a:cubicBezTo>
                <a:cubicBezTo>
                  <a:pt x="524485" y="1136992"/>
                  <a:pt x="545374" y="1126911"/>
                  <a:pt x="557133" y="1109272"/>
                </a:cubicBezTo>
                <a:cubicBezTo>
                  <a:pt x="565898" y="1096125"/>
                  <a:pt x="564450" y="1078114"/>
                  <a:pt x="572124" y="1064301"/>
                </a:cubicBezTo>
                <a:cubicBezTo>
                  <a:pt x="626792" y="965898"/>
                  <a:pt x="604066" y="983699"/>
                  <a:pt x="677055" y="959370"/>
                </a:cubicBezTo>
                <a:cubicBezTo>
                  <a:pt x="679654" y="941175"/>
                  <a:pt x="687413" y="842173"/>
                  <a:pt x="707035" y="809469"/>
                </a:cubicBezTo>
                <a:cubicBezTo>
                  <a:pt x="714306" y="797350"/>
                  <a:pt x="729175" y="791247"/>
                  <a:pt x="737015" y="779488"/>
                </a:cubicBezTo>
                <a:cubicBezTo>
                  <a:pt x="749410" y="760895"/>
                  <a:pt x="754601" y="738121"/>
                  <a:pt x="766996" y="719528"/>
                </a:cubicBezTo>
                <a:cubicBezTo>
                  <a:pt x="774836" y="707769"/>
                  <a:pt x="789137" y="701306"/>
                  <a:pt x="796976" y="689547"/>
                </a:cubicBezTo>
                <a:cubicBezTo>
                  <a:pt x="809371" y="670954"/>
                  <a:pt x="812651" y="646753"/>
                  <a:pt x="826956" y="629587"/>
                </a:cubicBezTo>
                <a:cubicBezTo>
                  <a:pt x="838490" y="615747"/>
                  <a:pt x="858368" y="611470"/>
                  <a:pt x="871927" y="599606"/>
                </a:cubicBezTo>
                <a:cubicBezTo>
                  <a:pt x="898517" y="576340"/>
                  <a:pt x="921894" y="549640"/>
                  <a:pt x="946878" y="524656"/>
                </a:cubicBezTo>
                <a:lnTo>
                  <a:pt x="1051809" y="419724"/>
                </a:lnTo>
                <a:lnTo>
                  <a:pt x="1126760" y="344774"/>
                </a:lnTo>
                <a:cubicBezTo>
                  <a:pt x="1136754" y="334780"/>
                  <a:pt x="1144981" y="322632"/>
                  <a:pt x="1156740" y="314793"/>
                </a:cubicBezTo>
                <a:cubicBezTo>
                  <a:pt x="1171730" y="304800"/>
                  <a:pt x="1187871" y="296347"/>
                  <a:pt x="1201711" y="284813"/>
                </a:cubicBezTo>
                <a:cubicBezTo>
                  <a:pt x="1217997" y="271242"/>
                  <a:pt x="1228275" y="250360"/>
                  <a:pt x="1246681" y="239842"/>
                </a:cubicBezTo>
                <a:cubicBezTo>
                  <a:pt x="1264569" y="229620"/>
                  <a:pt x="1286655" y="229849"/>
                  <a:pt x="1306642" y="224852"/>
                </a:cubicBezTo>
                <a:cubicBezTo>
                  <a:pt x="1326629" y="209862"/>
                  <a:pt x="1347633" y="196141"/>
                  <a:pt x="1366602" y="179882"/>
                </a:cubicBezTo>
                <a:cubicBezTo>
                  <a:pt x="1387330" y="162115"/>
                  <a:pt x="1425362" y="112726"/>
                  <a:pt x="1456543" y="104931"/>
                </a:cubicBezTo>
                <a:cubicBezTo>
                  <a:pt x="1500439" y="93957"/>
                  <a:pt x="1546484" y="94938"/>
                  <a:pt x="1591455" y="89941"/>
                </a:cubicBezTo>
                <a:cubicBezTo>
                  <a:pt x="1611442" y="84944"/>
                  <a:pt x="1632125" y="82185"/>
                  <a:pt x="1651415" y="74951"/>
                </a:cubicBezTo>
                <a:cubicBezTo>
                  <a:pt x="1702549" y="55776"/>
                  <a:pt x="1742633" y="16768"/>
                  <a:pt x="1801317" y="14990"/>
                </a:cubicBezTo>
                <a:lnTo>
                  <a:pt x="2295992" y="0"/>
                </a:lnTo>
                <a:cubicBezTo>
                  <a:pt x="2400923" y="4997"/>
                  <a:pt x="2506045" y="6933"/>
                  <a:pt x="2610786" y="14990"/>
                </a:cubicBezTo>
                <a:cubicBezTo>
                  <a:pt x="2670383" y="19574"/>
                  <a:pt x="2687886" y="25703"/>
                  <a:pt x="2730707" y="59960"/>
                </a:cubicBezTo>
                <a:cubicBezTo>
                  <a:pt x="2741743" y="68789"/>
                  <a:pt x="2752848" y="78182"/>
                  <a:pt x="2760688" y="89941"/>
                </a:cubicBezTo>
                <a:cubicBezTo>
                  <a:pt x="2773083" y="108534"/>
                  <a:pt x="2779581" y="130499"/>
                  <a:pt x="2790668" y="149901"/>
                </a:cubicBezTo>
                <a:cubicBezTo>
                  <a:pt x="2799606" y="165543"/>
                  <a:pt x="2813331" y="178409"/>
                  <a:pt x="2820648" y="194872"/>
                </a:cubicBezTo>
                <a:cubicBezTo>
                  <a:pt x="2833483" y="223750"/>
                  <a:pt x="2840635" y="254833"/>
                  <a:pt x="2850629" y="284813"/>
                </a:cubicBezTo>
                <a:cubicBezTo>
                  <a:pt x="2850630" y="284817"/>
                  <a:pt x="2880608" y="374751"/>
                  <a:pt x="2880609" y="374754"/>
                </a:cubicBezTo>
                <a:cubicBezTo>
                  <a:pt x="2898698" y="465199"/>
                  <a:pt x="2887542" y="425534"/>
                  <a:pt x="2910589" y="494675"/>
                </a:cubicBezTo>
                <a:cubicBezTo>
                  <a:pt x="2905592" y="574623"/>
                  <a:pt x="2903570" y="654812"/>
                  <a:pt x="2895599" y="734518"/>
                </a:cubicBezTo>
                <a:cubicBezTo>
                  <a:pt x="2893549" y="755018"/>
                  <a:pt x="2885078" y="774367"/>
                  <a:pt x="2880609" y="794478"/>
                </a:cubicBezTo>
                <a:cubicBezTo>
                  <a:pt x="2865156" y="864016"/>
                  <a:pt x="2868905" y="865424"/>
                  <a:pt x="2850629" y="929390"/>
                </a:cubicBezTo>
                <a:cubicBezTo>
                  <a:pt x="2846288" y="944583"/>
                  <a:pt x="2839979" y="959167"/>
                  <a:pt x="2835638" y="974360"/>
                </a:cubicBezTo>
                <a:cubicBezTo>
                  <a:pt x="2829978" y="994169"/>
                  <a:pt x="2828763" y="1015385"/>
                  <a:pt x="2820648" y="1034321"/>
                </a:cubicBezTo>
                <a:cubicBezTo>
                  <a:pt x="2813551" y="1050880"/>
                  <a:pt x="2798725" y="1063178"/>
                  <a:pt x="2790668" y="1079292"/>
                </a:cubicBezTo>
                <a:cubicBezTo>
                  <a:pt x="2783602" y="1093425"/>
                  <a:pt x="2783808" y="1110713"/>
                  <a:pt x="2775678" y="1124262"/>
                </a:cubicBezTo>
                <a:cubicBezTo>
                  <a:pt x="2768407" y="1136381"/>
                  <a:pt x="2754526" y="1143206"/>
                  <a:pt x="2745697" y="1154242"/>
                </a:cubicBezTo>
                <a:cubicBezTo>
                  <a:pt x="2734442" y="1168310"/>
                  <a:pt x="2727581" y="1185655"/>
                  <a:pt x="2715717" y="1199213"/>
                </a:cubicBezTo>
                <a:cubicBezTo>
                  <a:pt x="2692451" y="1225803"/>
                  <a:pt x="2660365" y="1244766"/>
                  <a:pt x="2640766" y="1274164"/>
                </a:cubicBezTo>
                <a:cubicBezTo>
                  <a:pt x="2548500" y="1412562"/>
                  <a:pt x="2666237" y="1242327"/>
                  <a:pt x="2580806" y="1349115"/>
                </a:cubicBezTo>
                <a:cubicBezTo>
                  <a:pt x="2569552" y="1363183"/>
                  <a:pt x="2562689" y="1380527"/>
                  <a:pt x="2550825" y="1394085"/>
                </a:cubicBezTo>
                <a:cubicBezTo>
                  <a:pt x="2520435" y="1428816"/>
                  <a:pt x="2476055" y="1476441"/>
                  <a:pt x="2430904" y="1499016"/>
                </a:cubicBezTo>
                <a:cubicBezTo>
                  <a:pt x="2416771" y="1506082"/>
                  <a:pt x="2400923" y="1509009"/>
                  <a:pt x="2385933" y="1514006"/>
                </a:cubicBezTo>
                <a:cubicBezTo>
                  <a:pt x="2375940" y="1524000"/>
                  <a:pt x="2366989" y="1535158"/>
                  <a:pt x="2355953" y="1543987"/>
                </a:cubicBezTo>
                <a:cubicBezTo>
                  <a:pt x="2328910" y="1565621"/>
                  <a:pt x="2281798" y="1591636"/>
                  <a:pt x="2251022" y="1603947"/>
                </a:cubicBezTo>
                <a:cubicBezTo>
                  <a:pt x="2221680" y="1615684"/>
                  <a:pt x="2191061" y="1623934"/>
                  <a:pt x="2161081" y="1633928"/>
                </a:cubicBezTo>
                <a:cubicBezTo>
                  <a:pt x="2146091" y="1638925"/>
                  <a:pt x="2131440" y="1645086"/>
                  <a:pt x="2116111" y="1648918"/>
                </a:cubicBezTo>
                <a:cubicBezTo>
                  <a:pt x="2096124" y="1653915"/>
                  <a:pt x="2075883" y="1657988"/>
                  <a:pt x="2056150" y="1663908"/>
                </a:cubicBezTo>
                <a:cubicBezTo>
                  <a:pt x="2025881" y="1672989"/>
                  <a:pt x="1996189" y="1683895"/>
                  <a:pt x="1966209" y="1693888"/>
                </a:cubicBezTo>
                <a:lnTo>
                  <a:pt x="1921238" y="1708878"/>
                </a:lnTo>
                <a:lnTo>
                  <a:pt x="1876268" y="1723869"/>
                </a:lnTo>
                <a:cubicBezTo>
                  <a:pt x="1790833" y="1809302"/>
                  <a:pt x="1877030" y="1738532"/>
                  <a:pt x="1771337" y="1783829"/>
                </a:cubicBezTo>
                <a:cubicBezTo>
                  <a:pt x="1700109" y="1814356"/>
                  <a:pt x="1751986" y="1820450"/>
                  <a:pt x="1666406" y="1843790"/>
                </a:cubicBezTo>
                <a:cubicBezTo>
                  <a:pt x="1632319" y="1853086"/>
                  <a:pt x="1596451" y="1853783"/>
                  <a:pt x="1561474" y="1858780"/>
                </a:cubicBezTo>
                <a:cubicBezTo>
                  <a:pt x="1546484" y="1863777"/>
                  <a:pt x="1531929" y="1870342"/>
                  <a:pt x="1516504" y="1873770"/>
                </a:cubicBezTo>
                <a:cubicBezTo>
                  <a:pt x="1393663" y="1901068"/>
                  <a:pt x="1291078" y="1894486"/>
                  <a:pt x="1156740" y="1903751"/>
                </a:cubicBezTo>
                <a:cubicBezTo>
                  <a:pt x="1101680" y="1907548"/>
                  <a:pt x="1046812" y="1913744"/>
                  <a:pt x="991848" y="1918741"/>
                </a:cubicBezTo>
                <a:cubicBezTo>
                  <a:pt x="901907" y="1913744"/>
                  <a:pt x="811108" y="1917114"/>
                  <a:pt x="722025" y="1903751"/>
                </a:cubicBezTo>
                <a:cubicBezTo>
                  <a:pt x="708048" y="1901654"/>
                  <a:pt x="703081" y="1882599"/>
                  <a:pt x="692045" y="1873770"/>
                </a:cubicBezTo>
                <a:cubicBezTo>
                  <a:pt x="677977" y="1862515"/>
                  <a:pt x="663188" y="1851847"/>
                  <a:pt x="647074" y="1843790"/>
                </a:cubicBezTo>
                <a:cubicBezTo>
                  <a:pt x="605212" y="1822859"/>
                  <a:pt x="535844" y="1819334"/>
                  <a:pt x="497173" y="1813810"/>
                </a:cubicBezTo>
                <a:lnTo>
                  <a:pt x="362261" y="1768839"/>
                </a:lnTo>
                <a:lnTo>
                  <a:pt x="272320" y="1738859"/>
                </a:lnTo>
                <a:lnTo>
                  <a:pt x="152399" y="1723869"/>
                </a:lnTo>
                <a:cubicBezTo>
                  <a:pt x="106571" y="1708592"/>
                  <a:pt x="107377" y="1716309"/>
                  <a:pt x="77448" y="1678898"/>
                </a:cubicBezTo>
                <a:cubicBezTo>
                  <a:pt x="38145" y="1629771"/>
                  <a:pt x="0" y="1643921"/>
                  <a:pt x="17488" y="1633928"/>
                </a:cubicBezTo>
                <a:close/>
              </a:path>
            </a:pathLst>
          </a:cu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vi-VN" sz="2000" dirty="0">
                <a:solidFill>
                  <a:srgbClr val="FF0000"/>
                </a:solidFill>
              </a:rPr>
              <a:t>           Con dạo này       	không được chăm chỉ lắm</a:t>
            </a:r>
            <a:endParaRPr lang="en-US" sz="2000" dirty="0">
              <a:solidFill>
                <a:srgbClr val="FF0000"/>
              </a:solidFill>
            </a:endParaRPr>
          </a:p>
        </p:txBody>
      </p:sp>
      <p:sp>
        <p:nvSpPr>
          <p:cNvPr id="16404" name="Text Box 23"/>
          <p:cNvSpPr txBox="1">
            <a:spLocks noChangeArrowheads="1"/>
          </p:cNvSpPr>
          <p:nvPr/>
        </p:nvSpPr>
        <p:spPr bwMode="auto">
          <a:xfrm>
            <a:off x="12700" y="1663700"/>
            <a:ext cx="1905000" cy="396875"/>
          </a:xfrm>
          <a:prstGeom prst="rect">
            <a:avLst/>
          </a:prstGeom>
          <a:noFill/>
          <a:ln w="9525">
            <a:noFill/>
            <a:miter lim="800000"/>
            <a:headEnd/>
            <a:tailEnd/>
          </a:ln>
        </p:spPr>
        <p:txBody>
          <a:bodyPr>
            <a:spAutoFit/>
          </a:bodyPr>
          <a:lstStyle/>
          <a:p>
            <a:pPr>
              <a:spcBef>
                <a:spcPct val="50000"/>
              </a:spcBef>
            </a:pPr>
            <a:r>
              <a:rPr lang="en-US" sz="2000" b="1">
                <a:latin typeface="Times New Roman" pitchFamily="18" charset="0"/>
              </a:rPr>
              <a:t>2. </a:t>
            </a:r>
            <a:r>
              <a:rPr lang="en-US" sz="2000" b="1">
                <a:latin typeface=".VnTime" pitchFamily="34" charset="0"/>
              </a:rPr>
              <a:t>NhËn</a:t>
            </a:r>
            <a:r>
              <a:rPr lang="en-US" sz="2000" b="1">
                <a:latin typeface="Times New Roman" pitchFamily="18" charset="0"/>
              </a:rPr>
              <a:t> xét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8" presetClass="entr" presetSubtype="16" fill="hold" nodeType="clickEffect">
                                  <p:stCondLst>
                                    <p:cond delay="0"/>
                                  </p:stCondLst>
                                  <p:childTnLst>
                                    <p:set>
                                      <p:cBhvr>
                                        <p:cTn id="13" dur="1" fill="hold">
                                          <p:stCondLst>
                                            <p:cond delay="0"/>
                                          </p:stCondLst>
                                        </p:cTn>
                                        <p:tgtEl>
                                          <p:spTgt spid="38936"/>
                                        </p:tgtEl>
                                        <p:attrNameLst>
                                          <p:attrName>style.visibility</p:attrName>
                                        </p:attrNameLst>
                                      </p:cBhvr>
                                      <p:to>
                                        <p:strVal val="visible"/>
                                      </p:to>
                                    </p:set>
                                    <p:animEffect transition="in" filter="diamond(in)">
                                      <p:cBhvr>
                                        <p:cTn id="14" dur="2000"/>
                                        <p:tgtEl>
                                          <p:spTgt spid="38936"/>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8" presetClass="entr" presetSubtype="16" fill="hold" nodeType="clickEffect">
                                  <p:stCondLst>
                                    <p:cond delay="0"/>
                                  </p:stCondLst>
                                  <p:childTnLst>
                                    <p:set>
                                      <p:cBhvr>
                                        <p:cTn id="24" dur="1" fill="hold">
                                          <p:stCondLst>
                                            <p:cond delay="0"/>
                                          </p:stCondLst>
                                        </p:cTn>
                                        <p:tgtEl>
                                          <p:spTgt spid="38937"/>
                                        </p:tgtEl>
                                        <p:attrNameLst>
                                          <p:attrName>style.visibility</p:attrName>
                                        </p:attrNameLst>
                                      </p:cBhvr>
                                      <p:to>
                                        <p:strVal val="visible"/>
                                      </p:to>
                                    </p:set>
                                    <p:animEffect transition="in" filter="diamond(in)">
                                      <p:cBhvr>
                                        <p:cTn id="25" dur="2000"/>
                                        <p:tgtEl>
                                          <p:spTgt spid="38937"/>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29"/>
                                        </p:tgtEl>
                                        <p:attrNameLst>
                                          <p:attrName>style.visibility</p:attrName>
                                        </p:attrNameLst>
                                      </p:cBhvr>
                                      <p:to>
                                        <p:strVal val="visible"/>
                                      </p:to>
                                    </p:set>
                                    <p:anim calcmode="lin" valueType="num">
                                      <p:cBhvr additive="base">
                                        <p:cTn id="30" dur="500" fill="hold"/>
                                        <p:tgtEl>
                                          <p:spTgt spid="29"/>
                                        </p:tgtEl>
                                        <p:attrNameLst>
                                          <p:attrName>ppt_x</p:attrName>
                                        </p:attrNameLst>
                                      </p:cBhvr>
                                      <p:tavLst>
                                        <p:tav tm="0">
                                          <p:val>
                                            <p:strVal val="#ppt_x"/>
                                          </p:val>
                                        </p:tav>
                                        <p:tav tm="100000">
                                          <p:val>
                                            <p:strVal val="#ppt_x"/>
                                          </p:val>
                                        </p:tav>
                                      </p:tavLst>
                                    </p:anim>
                                    <p:anim calcmode="lin" valueType="num">
                                      <p:cBhvr additive="base">
                                        <p:cTn id="31"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38939"/>
                                        </p:tgtEl>
                                        <p:attrNameLst>
                                          <p:attrName>style.visibility</p:attrName>
                                        </p:attrNameLst>
                                      </p:cBhvr>
                                      <p:to>
                                        <p:strVal val="visible"/>
                                      </p:to>
                                    </p:set>
                                    <p:animEffect transition="in" filter="blinds(horizontal)">
                                      <p:cBhvr>
                                        <p:cTn id="36" dur="500"/>
                                        <p:tgtEl>
                                          <p:spTgt spid="38939"/>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16404"/>
                                        </p:tgtEl>
                                        <p:attrNameLst>
                                          <p:attrName>style.visibility</p:attrName>
                                        </p:attrNameLst>
                                      </p:cBhvr>
                                      <p:to>
                                        <p:strVal val="visible"/>
                                      </p:to>
                                    </p:set>
                                    <p:animEffect transition="in" filter="blinds(horizontal)">
                                      <p:cBhvr>
                                        <p:cTn id="41" dur="500"/>
                                        <p:tgtEl>
                                          <p:spTgt spid="164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8939" grpId="0"/>
      <p:bldP spid="3" grpId="0" animBg="1"/>
      <p:bldP spid="29" grpId="0" animBg="1"/>
      <p:bldP spid="1640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rot="5400000">
            <a:off x="1447800" y="3886200"/>
            <a:ext cx="5945188"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434" name="Rectangle 5"/>
          <p:cNvSpPr>
            <a:spLocks noChangeArrowheads="1"/>
          </p:cNvSpPr>
          <p:nvPr/>
        </p:nvSpPr>
        <p:spPr bwMode="auto">
          <a:xfrm>
            <a:off x="0" y="0"/>
            <a:ext cx="9144000" cy="533400"/>
          </a:xfrm>
          <a:prstGeom prst="rect">
            <a:avLst/>
          </a:prstGeom>
          <a:solidFill>
            <a:schemeClr val="tx1"/>
          </a:solidFill>
          <a:ln w="57150" cmpd="thinThick">
            <a:pattFill prst="pct90">
              <a:fgClr>
                <a:srgbClr val="993300"/>
              </a:fgClr>
              <a:bgClr>
                <a:srgbClr val="FFFFFF"/>
              </a:bgClr>
            </a:pattFill>
            <a:miter lim="800000"/>
            <a:headEnd/>
            <a:tailEnd/>
          </a:ln>
        </p:spPr>
        <p:txBody>
          <a:bodyPr wrap="none" anchor="ctr"/>
          <a:lstStyle/>
          <a:p>
            <a:pPr algn="ctr" eaLnBrk="0" hangingPunct="0"/>
            <a:r>
              <a:rPr lang="en-US" sz="2800" b="1">
                <a:solidFill>
                  <a:srgbClr val="000099"/>
                </a:solidFill>
                <a:latin typeface=".VnTimeH" pitchFamily="34" charset="0"/>
              </a:rPr>
              <a:t> </a:t>
            </a:r>
          </a:p>
        </p:txBody>
      </p:sp>
      <p:sp>
        <p:nvSpPr>
          <p:cNvPr id="18435" name="Text Box 13"/>
          <p:cNvSpPr txBox="1">
            <a:spLocks noChangeArrowheads="1"/>
          </p:cNvSpPr>
          <p:nvPr/>
        </p:nvSpPr>
        <p:spPr bwMode="gray">
          <a:xfrm>
            <a:off x="0" y="76200"/>
            <a:ext cx="1308100" cy="400050"/>
          </a:xfrm>
          <a:prstGeom prst="rect">
            <a:avLst/>
          </a:prstGeom>
          <a:noFill/>
          <a:ln w="9525">
            <a:noFill/>
            <a:miter lim="800000"/>
            <a:headEnd/>
            <a:tailEnd/>
          </a:ln>
        </p:spPr>
        <p:txBody>
          <a:bodyPr wrap="none">
            <a:spAutoFit/>
          </a:bodyPr>
          <a:lstStyle/>
          <a:p>
            <a:pPr algn="ctr" eaLnBrk="0" hangingPunct="0"/>
            <a:r>
              <a:rPr lang="en-US" altLang="vi-VN" sz="2000" b="1">
                <a:solidFill>
                  <a:srgbClr val="FFFFFF"/>
                </a:solidFill>
                <a:latin typeface="Times New Roman" pitchFamily="18" charset="0"/>
                <a:cs typeface="Times New Roman" pitchFamily="18" charset="0"/>
              </a:rPr>
              <a:t>Ngữ văn 8</a:t>
            </a:r>
          </a:p>
        </p:txBody>
      </p:sp>
      <p:sp>
        <p:nvSpPr>
          <p:cNvPr id="18436" name="Oval 14"/>
          <p:cNvSpPr>
            <a:spLocks noChangeArrowheads="1"/>
          </p:cNvSpPr>
          <p:nvPr/>
        </p:nvSpPr>
        <p:spPr bwMode="gray">
          <a:xfrm>
            <a:off x="0" y="657225"/>
            <a:ext cx="1281113" cy="180975"/>
          </a:xfrm>
          <a:prstGeom prst="ellipse">
            <a:avLst/>
          </a:prstGeom>
          <a:gradFill rotWithShape="1">
            <a:gsLst>
              <a:gs pos="0">
                <a:schemeClr val="bg2"/>
              </a:gs>
              <a:gs pos="100000">
                <a:schemeClr val="bg1"/>
              </a:gs>
            </a:gsLst>
            <a:path path="shape">
              <a:fillToRect l="50000" t="50000" r="50000" b="50000"/>
            </a:path>
          </a:gradFill>
          <a:ln w="9525">
            <a:noFill/>
            <a:round/>
            <a:headEnd/>
            <a:tailEnd/>
          </a:ln>
        </p:spPr>
        <p:txBody>
          <a:bodyPr wrap="none" anchor="ctr"/>
          <a:lstStyle/>
          <a:p>
            <a:pPr algn="ctr"/>
            <a:endParaRPr lang="vi-VN" altLang="vi-VN"/>
          </a:p>
        </p:txBody>
      </p:sp>
      <p:grpSp>
        <p:nvGrpSpPr>
          <p:cNvPr id="18437" name="Group 10"/>
          <p:cNvGrpSpPr>
            <a:grpSpLocks/>
          </p:cNvGrpSpPr>
          <p:nvPr/>
        </p:nvGrpSpPr>
        <p:grpSpPr bwMode="auto">
          <a:xfrm>
            <a:off x="76200" y="0"/>
            <a:ext cx="1204913" cy="628650"/>
            <a:chOff x="2016" y="1920"/>
            <a:chExt cx="1680" cy="1680"/>
          </a:xfrm>
        </p:grpSpPr>
        <p:sp>
          <p:nvSpPr>
            <p:cNvPr id="12" name="Oval 11"/>
            <p:cNvSpPr>
              <a:spLocks noChangeArrowheads="1"/>
            </p:cNvSpPr>
            <p:nvPr/>
          </p:nvSpPr>
          <p:spPr bwMode="gray">
            <a:xfrm>
              <a:off x="2016" y="1920"/>
              <a:ext cx="1680" cy="1680"/>
            </a:xfrm>
            <a:prstGeom prst="ellipse">
              <a:avLst/>
            </a:prstGeom>
            <a:gradFill rotWithShape="1">
              <a:gsLst>
                <a:gs pos="0">
                  <a:schemeClr val="accent2"/>
                </a:gs>
                <a:gs pos="100000">
                  <a:schemeClr val="accent2">
                    <a:gamma/>
                    <a:shade val="63529"/>
                    <a:invGamma/>
                  </a:schemeClr>
                </a:gs>
              </a:gsLst>
              <a:lin ang="5400000" scaled="1"/>
            </a:gradFill>
            <a:ln w="9525">
              <a:noFill/>
              <a:round/>
              <a:headEnd/>
              <a:tailEnd/>
            </a:ln>
            <a:effectLst/>
          </p:spPr>
          <p:txBody>
            <a:bodyPr wrap="none" anchor="ctr"/>
            <a:lstStyle/>
            <a:p>
              <a:pPr fontAlgn="auto">
                <a:spcBef>
                  <a:spcPts val="0"/>
                </a:spcBef>
                <a:spcAft>
                  <a:spcPts val="0"/>
                </a:spcAft>
                <a:defRPr/>
              </a:pPr>
              <a:endParaRPr lang="en-US">
                <a:latin typeface="+mn-lt"/>
                <a:cs typeface="+mn-cs"/>
              </a:endParaRPr>
            </a:p>
          </p:txBody>
        </p:sp>
        <p:sp>
          <p:nvSpPr>
            <p:cNvPr id="18452" name="Freeform 12"/>
            <p:cNvSpPr>
              <a:spLocks/>
            </p:cNvSpPr>
            <p:nvPr/>
          </p:nvSpPr>
          <p:spPr bwMode="gray">
            <a:xfrm>
              <a:off x="2208" y="1948"/>
              <a:ext cx="1296" cy="634"/>
            </a:xfrm>
            <a:custGeom>
              <a:avLst/>
              <a:gdLst>
                <a:gd name="T0" fmla="*/ 871 w 1321"/>
                <a:gd name="T1" fmla="*/ 35 h 712"/>
                <a:gd name="T2" fmla="*/ 882 w 1321"/>
                <a:gd name="T3" fmla="*/ 38 h 712"/>
                <a:gd name="T4" fmla="*/ 885 w 1321"/>
                <a:gd name="T5" fmla="*/ 42 h 712"/>
                <a:gd name="T6" fmla="*/ 880 w 1321"/>
                <a:gd name="T7" fmla="*/ 45 h 712"/>
                <a:gd name="T8" fmla="*/ 869 w 1321"/>
                <a:gd name="T9" fmla="*/ 48 h 712"/>
                <a:gd name="T10" fmla="*/ 852 w 1321"/>
                <a:gd name="T11" fmla="*/ 51 h 712"/>
                <a:gd name="T12" fmla="*/ 829 w 1321"/>
                <a:gd name="T13" fmla="*/ 53 h 712"/>
                <a:gd name="T14" fmla="*/ 801 w 1321"/>
                <a:gd name="T15" fmla="*/ 54 h 712"/>
                <a:gd name="T16" fmla="*/ 768 w 1321"/>
                <a:gd name="T17" fmla="*/ 57 h 712"/>
                <a:gd name="T18" fmla="*/ 731 w 1321"/>
                <a:gd name="T19" fmla="*/ 59 h 712"/>
                <a:gd name="T20" fmla="*/ 690 w 1321"/>
                <a:gd name="T21" fmla="*/ 60 h 712"/>
                <a:gd name="T22" fmla="*/ 648 w 1321"/>
                <a:gd name="T23" fmla="*/ 61 h 712"/>
                <a:gd name="T24" fmla="*/ 600 w 1321"/>
                <a:gd name="T25" fmla="*/ 61 h 712"/>
                <a:gd name="T26" fmla="*/ 552 w 1321"/>
                <a:gd name="T27" fmla="*/ 61 h 712"/>
                <a:gd name="T28" fmla="*/ 533 w 1321"/>
                <a:gd name="T29" fmla="*/ 62 h 712"/>
                <a:gd name="T30" fmla="*/ 319 w 1321"/>
                <a:gd name="T31" fmla="*/ 62 h 712"/>
                <a:gd name="T32" fmla="*/ 316 w 1321"/>
                <a:gd name="T33" fmla="*/ 62 h 712"/>
                <a:gd name="T34" fmla="*/ 274 w 1321"/>
                <a:gd name="T35" fmla="*/ 61 h 712"/>
                <a:gd name="T36" fmla="*/ 233 w 1321"/>
                <a:gd name="T37" fmla="*/ 61 h 712"/>
                <a:gd name="T38" fmla="*/ 195 w 1321"/>
                <a:gd name="T39" fmla="*/ 61 h 712"/>
                <a:gd name="T40" fmla="*/ 159 w 1321"/>
                <a:gd name="T41" fmla="*/ 60 h 712"/>
                <a:gd name="T42" fmla="*/ 125 w 1321"/>
                <a:gd name="T43" fmla="*/ 60 h 712"/>
                <a:gd name="T44" fmla="*/ 96 w 1321"/>
                <a:gd name="T45" fmla="*/ 58 h 712"/>
                <a:gd name="T46" fmla="*/ 69 w 1321"/>
                <a:gd name="T47" fmla="*/ 56 h 712"/>
                <a:gd name="T48" fmla="*/ 46 w 1321"/>
                <a:gd name="T49" fmla="*/ 54 h 712"/>
                <a:gd name="T50" fmla="*/ 26 w 1321"/>
                <a:gd name="T51" fmla="*/ 53 h 712"/>
                <a:gd name="T52" fmla="*/ 18 w 1321"/>
                <a:gd name="T53" fmla="*/ 51 h 712"/>
                <a:gd name="T54" fmla="*/ 6 w 1321"/>
                <a:gd name="T55" fmla="*/ 48 h 712"/>
                <a:gd name="T56" fmla="*/ 0 w 1321"/>
                <a:gd name="T57" fmla="*/ 46 h 712"/>
                <a:gd name="T58" fmla="*/ 0 w 1321"/>
                <a:gd name="T59" fmla="*/ 45 h 712"/>
                <a:gd name="T60" fmla="*/ 4 w 1321"/>
                <a:gd name="T61" fmla="*/ 42 h 712"/>
                <a:gd name="T62" fmla="*/ 16 w 1321"/>
                <a:gd name="T63" fmla="*/ 38 h 712"/>
                <a:gd name="T64" fmla="*/ 30 w 1321"/>
                <a:gd name="T65" fmla="*/ 33 h 712"/>
                <a:gd name="T66" fmla="*/ 65 w 1321"/>
                <a:gd name="T67" fmla="*/ 26 h 712"/>
                <a:gd name="T68" fmla="*/ 100 w 1321"/>
                <a:gd name="T69" fmla="*/ 20 h 712"/>
                <a:gd name="T70" fmla="*/ 136 w 1321"/>
                <a:gd name="T71" fmla="*/ 15 h 712"/>
                <a:gd name="T72" fmla="*/ 180 w 1321"/>
                <a:gd name="T73" fmla="*/ 11 h 712"/>
                <a:gd name="T74" fmla="*/ 229 w 1321"/>
                <a:gd name="T75" fmla="*/ 7 h 712"/>
                <a:gd name="T76" fmla="*/ 278 w 1321"/>
                <a:gd name="T77" fmla="*/ 4 h 712"/>
                <a:gd name="T78" fmla="*/ 333 w 1321"/>
                <a:gd name="T79" fmla="*/ 4 h 712"/>
                <a:gd name="T80" fmla="*/ 389 w 1321"/>
                <a:gd name="T81" fmla="*/ 4 h 712"/>
                <a:gd name="T82" fmla="*/ 447 w 1321"/>
                <a:gd name="T83" fmla="*/ 0 h 712"/>
                <a:gd name="T84" fmla="*/ 447 w 1321"/>
                <a:gd name="T85" fmla="*/ 0 h 712"/>
                <a:gd name="T86" fmla="*/ 508 w 1321"/>
                <a:gd name="T87" fmla="*/ 4 h 712"/>
                <a:gd name="T88" fmla="*/ 567 w 1321"/>
                <a:gd name="T89" fmla="*/ 4 h 712"/>
                <a:gd name="T90" fmla="*/ 624 w 1321"/>
                <a:gd name="T91" fmla="*/ 4 h 712"/>
                <a:gd name="T92" fmla="*/ 677 w 1321"/>
                <a:gd name="T93" fmla="*/ 8 h 712"/>
                <a:gd name="T94" fmla="*/ 724 w 1321"/>
                <a:gd name="T95" fmla="*/ 12 h 712"/>
                <a:gd name="T96" fmla="*/ 769 w 1321"/>
                <a:gd name="T97" fmla="*/ 17 h 712"/>
                <a:gd name="T98" fmla="*/ 808 w 1321"/>
                <a:gd name="T99" fmla="*/ 22 h 712"/>
                <a:gd name="T100" fmla="*/ 842 w 1321"/>
                <a:gd name="T101" fmla="*/ 28 h 712"/>
                <a:gd name="T102" fmla="*/ 871 w 1321"/>
                <a:gd name="T103" fmla="*/ 35 h 712"/>
                <a:gd name="T104" fmla="*/ 871 w 1321"/>
                <a:gd name="T105" fmla="*/ 35 h 71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321"/>
                <a:gd name="T160" fmla="*/ 0 h 712"/>
                <a:gd name="T161" fmla="*/ 1321 w 1321"/>
                <a:gd name="T162" fmla="*/ 712 h 71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759" y="6"/>
                  </a:lnTo>
                  <a:lnTo>
                    <a:pt x="847" y="23"/>
                  </a:lnTo>
                  <a:lnTo>
                    <a:pt x="932" y="53"/>
                  </a:lnTo>
                  <a:lnTo>
                    <a:pt x="1010" y="90"/>
                  </a:lnTo>
                  <a:lnTo>
                    <a:pt x="1082" y="137"/>
                  </a:lnTo>
                  <a:lnTo>
                    <a:pt x="1149" y="194"/>
                  </a:lnTo>
                  <a:lnTo>
                    <a:pt x="1208" y="256"/>
                  </a:lnTo>
                  <a:lnTo>
                    <a:pt x="1258" y="325"/>
                  </a:lnTo>
                  <a:lnTo>
                    <a:pt x="1301" y="401"/>
                  </a:lnTo>
                  <a:close/>
                </a:path>
              </a:pathLst>
            </a:custGeom>
            <a:gradFill rotWithShape="1">
              <a:gsLst>
                <a:gs pos="0">
                  <a:srgbClr val="FFFFFF"/>
                </a:gs>
                <a:gs pos="100000">
                  <a:schemeClr val="accent2"/>
                </a:gs>
              </a:gsLst>
              <a:lin ang="5400000" scaled="1"/>
            </a:gradFill>
            <a:ln w="0">
              <a:noFill/>
              <a:round/>
              <a:headEnd/>
              <a:tailEnd/>
            </a:ln>
          </p:spPr>
          <p:txBody>
            <a:bodyPr/>
            <a:lstStyle/>
            <a:p>
              <a:endParaRPr lang="en-US"/>
            </a:p>
          </p:txBody>
        </p:sp>
      </p:grpSp>
      <p:sp>
        <p:nvSpPr>
          <p:cNvPr id="18438" name="Text Box 13"/>
          <p:cNvSpPr txBox="1">
            <a:spLocks noChangeArrowheads="1"/>
          </p:cNvSpPr>
          <p:nvPr/>
        </p:nvSpPr>
        <p:spPr bwMode="gray">
          <a:xfrm>
            <a:off x="0" y="76200"/>
            <a:ext cx="1308100" cy="400050"/>
          </a:xfrm>
          <a:prstGeom prst="rect">
            <a:avLst/>
          </a:prstGeom>
          <a:noFill/>
          <a:ln w="9525">
            <a:noFill/>
            <a:miter lim="800000"/>
            <a:headEnd/>
            <a:tailEnd/>
          </a:ln>
        </p:spPr>
        <p:txBody>
          <a:bodyPr wrap="none">
            <a:spAutoFit/>
          </a:bodyPr>
          <a:lstStyle/>
          <a:p>
            <a:pPr algn="ctr" eaLnBrk="0" hangingPunct="0"/>
            <a:r>
              <a:rPr lang="en-US" altLang="vi-VN" sz="2000" b="1">
                <a:solidFill>
                  <a:srgbClr val="FFFFFF"/>
                </a:solidFill>
                <a:latin typeface="Times New Roman" pitchFamily="18" charset="0"/>
                <a:cs typeface="Times New Roman" pitchFamily="18" charset="0"/>
              </a:rPr>
              <a:t>Ngữ văn 8</a:t>
            </a:r>
          </a:p>
        </p:txBody>
      </p:sp>
      <p:sp>
        <p:nvSpPr>
          <p:cNvPr id="18439" name="TextBox 16"/>
          <p:cNvSpPr txBox="1">
            <a:spLocks noChangeArrowheads="1"/>
          </p:cNvSpPr>
          <p:nvPr/>
        </p:nvSpPr>
        <p:spPr bwMode="auto">
          <a:xfrm>
            <a:off x="0" y="638175"/>
            <a:ext cx="4546437" cy="1138773"/>
          </a:xfrm>
          <a:prstGeom prst="rect">
            <a:avLst/>
          </a:prstGeom>
          <a:noFill/>
          <a:ln w="9525">
            <a:noFill/>
            <a:miter lim="800000"/>
            <a:headEnd/>
            <a:tailEnd/>
          </a:ln>
        </p:spPr>
        <p:txBody>
          <a:bodyPr wrap="none">
            <a:spAutoFit/>
          </a:bodyPr>
          <a:lstStyle/>
          <a:p>
            <a:r>
              <a:rPr lang="vi-VN" altLang="vi-VN" sz="2400" b="1" dirty="0">
                <a:latin typeface="Times New Roman" pitchFamily="18" charset="0"/>
                <a:cs typeface="Times New Roman" pitchFamily="18" charset="0"/>
              </a:rPr>
              <a:t>I.Nói giảm nói tránh và tác dụng</a:t>
            </a:r>
            <a:r>
              <a:rPr lang="en-US" altLang="vi-VN" sz="2400" b="1" dirty="0">
                <a:latin typeface="Times New Roman" pitchFamily="18" charset="0"/>
                <a:cs typeface="Times New Roman" pitchFamily="18" charset="0"/>
              </a:rPr>
              <a:t> </a:t>
            </a:r>
          </a:p>
          <a:p>
            <a:r>
              <a:rPr lang="en-US" altLang="vi-VN" sz="2400" b="1" dirty="0" err="1">
                <a:latin typeface="Times New Roman" pitchFamily="18" charset="0"/>
                <a:cs typeface="Times New Roman" pitchFamily="18" charset="0"/>
              </a:rPr>
              <a:t>nói</a:t>
            </a:r>
            <a:r>
              <a:rPr lang="en-US" altLang="vi-VN" sz="2400" b="1" dirty="0">
                <a:latin typeface="Times New Roman" pitchFamily="18" charset="0"/>
                <a:cs typeface="Times New Roman" pitchFamily="18" charset="0"/>
              </a:rPr>
              <a:t> </a:t>
            </a:r>
            <a:r>
              <a:rPr lang="en-US" altLang="vi-VN" sz="2400" b="1" dirty="0" err="1">
                <a:latin typeface="Times New Roman" pitchFamily="18" charset="0"/>
                <a:cs typeface="Times New Roman" pitchFamily="18" charset="0"/>
              </a:rPr>
              <a:t>giảm</a:t>
            </a:r>
            <a:r>
              <a:rPr lang="en-US" altLang="vi-VN" sz="2400" b="1" dirty="0">
                <a:latin typeface="Times New Roman" pitchFamily="18" charset="0"/>
                <a:cs typeface="Times New Roman" pitchFamily="18" charset="0"/>
              </a:rPr>
              <a:t> </a:t>
            </a:r>
            <a:r>
              <a:rPr lang="en-US" altLang="vi-VN" sz="2400" b="1" dirty="0" err="1">
                <a:latin typeface="Times New Roman" pitchFamily="18" charset="0"/>
                <a:cs typeface="Times New Roman" pitchFamily="18" charset="0"/>
              </a:rPr>
              <a:t>nói</a:t>
            </a:r>
            <a:r>
              <a:rPr lang="en-US" altLang="vi-VN" sz="2400" b="1" dirty="0">
                <a:latin typeface="Times New Roman" pitchFamily="18" charset="0"/>
                <a:cs typeface="Times New Roman" pitchFamily="18" charset="0"/>
              </a:rPr>
              <a:t> </a:t>
            </a:r>
            <a:r>
              <a:rPr lang="en-US" altLang="vi-VN" sz="2400" b="1" dirty="0" err="1">
                <a:latin typeface="Times New Roman" pitchFamily="18" charset="0"/>
                <a:cs typeface="Times New Roman" pitchFamily="18" charset="0"/>
              </a:rPr>
              <a:t>tránh</a:t>
            </a:r>
            <a:r>
              <a:rPr lang="en-US" altLang="vi-VN" sz="2400" b="1" dirty="0">
                <a:latin typeface="Times New Roman" pitchFamily="18" charset="0"/>
                <a:cs typeface="Times New Roman" pitchFamily="18" charset="0"/>
              </a:rPr>
              <a:t>.</a:t>
            </a:r>
            <a:endParaRPr lang="vi-VN" altLang="vi-VN" sz="2400" b="1" dirty="0">
              <a:latin typeface="Times New Roman" pitchFamily="18" charset="0"/>
              <a:cs typeface="Times New Roman" pitchFamily="18" charset="0"/>
            </a:endParaRPr>
          </a:p>
          <a:p>
            <a:pPr>
              <a:buFontTx/>
              <a:buAutoNum type="arabicPeriod"/>
            </a:pPr>
            <a:r>
              <a:rPr lang="en-US" altLang="vi-VN" sz="2000" b="1" dirty="0">
                <a:latin typeface="Times New Roman" pitchFamily="18" charset="0"/>
                <a:cs typeface="Times New Roman" pitchFamily="18" charset="0"/>
              </a:rPr>
              <a:t> </a:t>
            </a:r>
            <a:r>
              <a:rPr lang="vi-VN" altLang="vi-VN" sz="2000" b="1" dirty="0" smtClean="0">
                <a:latin typeface="Times New Roman" pitchFamily="18" charset="0"/>
                <a:cs typeface="Times New Roman" pitchFamily="18" charset="0"/>
              </a:rPr>
              <a:t>Ví dụ:</a:t>
            </a:r>
            <a:endParaRPr lang="en-US" sz="2400" dirty="0">
              <a:latin typeface="Calibri" pitchFamily="34" charset="0"/>
            </a:endParaRPr>
          </a:p>
        </p:txBody>
      </p:sp>
      <p:sp>
        <p:nvSpPr>
          <p:cNvPr id="18440" name="TextBox 14"/>
          <p:cNvSpPr txBox="1">
            <a:spLocks noChangeArrowheads="1"/>
          </p:cNvSpPr>
          <p:nvPr/>
        </p:nvSpPr>
        <p:spPr bwMode="auto">
          <a:xfrm>
            <a:off x="0" y="2057400"/>
            <a:ext cx="2286000" cy="366713"/>
          </a:xfrm>
          <a:prstGeom prst="rect">
            <a:avLst/>
          </a:prstGeom>
          <a:noFill/>
          <a:ln w="9525">
            <a:noFill/>
            <a:miter lim="800000"/>
            <a:headEnd/>
            <a:tailEnd/>
          </a:ln>
        </p:spPr>
        <p:txBody>
          <a:bodyPr>
            <a:spAutoFit/>
          </a:bodyPr>
          <a:lstStyle/>
          <a:p>
            <a:pPr>
              <a:buFont typeface="Wingdings" pitchFamily="2" charset="2"/>
              <a:buChar char="v"/>
            </a:pPr>
            <a:r>
              <a:rPr lang="vi-VN" b="1" u="sng" dirty="0" smtClean="0">
                <a:latin typeface="Times New Roman" pitchFamily="18" charset="0"/>
                <a:cs typeface="Times New Roman" pitchFamily="18" charset="0"/>
              </a:rPr>
              <a:t>Ví dụ</a:t>
            </a:r>
            <a:r>
              <a:rPr lang="en-US" b="1" u="sng" dirty="0" smtClean="0">
                <a:latin typeface="Times New Roman" pitchFamily="18" charset="0"/>
                <a:cs typeface="Times New Roman" pitchFamily="18" charset="0"/>
              </a:rPr>
              <a:t> </a:t>
            </a:r>
            <a:r>
              <a:rPr lang="en-US" b="1" u="sng" dirty="0">
                <a:latin typeface="Times New Roman" pitchFamily="18" charset="0"/>
                <a:cs typeface="Times New Roman" pitchFamily="18" charset="0"/>
              </a:rPr>
              <a:t>1:</a:t>
            </a:r>
          </a:p>
        </p:txBody>
      </p:sp>
      <p:sp>
        <p:nvSpPr>
          <p:cNvPr id="18441" name="Text Box 17"/>
          <p:cNvSpPr txBox="1">
            <a:spLocks noChangeArrowheads="1"/>
          </p:cNvSpPr>
          <p:nvPr/>
        </p:nvSpPr>
        <p:spPr bwMode="gray">
          <a:xfrm>
            <a:off x="1676400" y="0"/>
            <a:ext cx="7010400" cy="519113"/>
          </a:xfrm>
          <a:prstGeom prst="rect">
            <a:avLst/>
          </a:prstGeom>
          <a:noFill/>
          <a:ln w="9525">
            <a:noFill/>
            <a:miter lim="800000"/>
            <a:headEnd/>
            <a:tailEnd/>
          </a:ln>
        </p:spPr>
        <p:txBody>
          <a:bodyPr>
            <a:spAutoFit/>
          </a:bodyPr>
          <a:lstStyle/>
          <a:p>
            <a:pPr algn="ctr" eaLnBrk="0" hangingPunct="0"/>
            <a:r>
              <a:rPr lang="en-US" altLang="vi-VN" sz="2800" b="1">
                <a:solidFill>
                  <a:srgbClr val="0000FF"/>
                </a:solidFill>
                <a:latin typeface="Times New Roman" pitchFamily="18" charset="0"/>
                <a:cs typeface="Times New Roman" pitchFamily="18" charset="0"/>
              </a:rPr>
              <a:t>TIẾT </a:t>
            </a:r>
            <a:r>
              <a:rPr lang="en-US" altLang="vi-VN" sz="2800" b="1" smtClean="0">
                <a:solidFill>
                  <a:srgbClr val="0000FF"/>
                </a:solidFill>
                <a:latin typeface="Times New Roman" pitchFamily="18" charset="0"/>
                <a:cs typeface="Times New Roman" pitchFamily="18" charset="0"/>
              </a:rPr>
              <a:t>45– </a:t>
            </a:r>
            <a:r>
              <a:rPr lang="en-US" altLang="vi-VN" sz="2800" b="1">
                <a:solidFill>
                  <a:srgbClr val="0000FF"/>
                </a:solidFill>
                <a:latin typeface="Times New Roman" pitchFamily="18" charset="0"/>
                <a:cs typeface="Times New Roman" pitchFamily="18" charset="0"/>
              </a:rPr>
              <a:t>NÓI GIẢM NÓI TRÁNH </a:t>
            </a:r>
          </a:p>
        </p:txBody>
      </p:sp>
      <p:sp>
        <p:nvSpPr>
          <p:cNvPr id="18442" name="TextBox 22"/>
          <p:cNvSpPr txBox="1">
            <a:spLocks noChangeArrowheads="1"/>
          </p:cNvSpPr>
          <p:nvPr/>
        </p:nvSpPr>
        <p:spPr bwMode="auto">
          <a:xfrm>
            <a:off x="0" y="2371725"/>
            <a:ext cx="4419600" cy="701675"/>
          </a:xfrm>
          <a:prstGeom prst="rect">
            <a:avLst/>
          </a:prstGeom>
          <a:noFill/>
          <a:ln w="9525">
            <a:noFill/>
            <a:miter lim="800000"/>
            <a:headEnd/>
            <a:tailEnd/>
          </a:ln>
        </p:spPr>
        <p:txBody>
          <a:bodyPr>
            <a:spAutoFit/>
          </a:bodyPr>
          <a:lstStyle/>
          <a:p>
            <a:r>
              <a:rPr lang="vi-VN" altLang="vi-VN" sz="2000" i="1">
                <a:latin typeface="Times New Roman" pitchFamily="18" charset="0"/>
                <a:cs typeface="Times New Roman" pitchFamily="18" charset="0"/>
                <a:sym typeface="Wingdings" pitchFamily="2" charset="2"/>
              </a:rPr>
              <a:t>=&gt;Tác dụng: Giảm </a:t>
            </a:r>
            <a:r>
              <a:rPr lang="en-US" altLang="vi-VN" sz="2000" i="1">
                <a:latin typeface="Times New Roman" pitchFamily="18" charset="0"/>
                <a:cs typeface="Times New Roman" pitchFamily="18" charset="0"/>
                <a:sym typeface="Wingdings" pitchFamily="2" charset="2"/>
              </a:rPr>
              <a:t>nhẹ, tránh </a:t>
            </a:r>
            <a:r>
              <a:rPr lang="vi-VN" altLang="vi-VN" sz="2000" i="1">
                <a:latin typeface="Times New Roman" pitchFamily="18" charset="0"/>
                <a:cs typeface="Times New Roman" pitchFamily="18" charset="0"/>
                <a:sym typeface="Wingdings" pitchFamily="2" charset="2"/>
              </a:rPr>
              <a:t>cảm giác đau buồn</a:t>
            </a:r>
            <a:r>
              <a:rPr lang="en-US" altLang="vi-VN" sz="2000" i="1">
                <a:latin typeface="Times New Roman" pitchFamily="18" charset="0"/>
                <a:cs typeface="Times New Roman" pitchFamily="18" charset="0"/>
                <a:sym typeface="Wingdings" pitchFamily="2" charset="2"/>
              </a:rPr>
              <a:t>. </a:t>
            </a:r>
            <a:r>
              <a:rPr lang="en-US" sz="2000" i="1">
                <a:latin typeface="Times New Roman" pitchFamily="18" charset="0"/>
              </a:rPr>
              <a:t>ghê s</a:t>
            </a:r>
            <a:r>
              <a:rPr lang="vi-VN" sz="2000" i="1">
                <a:latin typeface="Times New Roman" pitchFamily="18" charset="0"/>
              </a:rPr>
              <a:t>ợ, </a:t>
            </a:r>
            <a:r>
              <a:rPr lang="en-US" sz="2000" i="1">
                <a:latin typeface="Times New Roman" pitchFamily="18" charset="0"/>
              </a:rPr>
              <a:t>nặng nề.</a:t>
            </a:r>
            <a:endParaRPr lang="en-US" sz="2000">
              <a:latin typeface="Times New Roman" pitchFamily="18" charset="0"/>
            </a:endParaRPr>
          </a:p>
        </p:txBody>
      </p:sp>
      <p:sp>
        <p:nvSpPr>
          <p:cNvPr id="18443" name="Rectangle 24"/>
          <p:cNvSpPr>
            <a:spLocks noChangeArrowheads="1"/>
          </p:cNvSpPr>
          <p:nvPr/>
        </p:nvSpPr>
        <p:spPr bwMode="auto">
          <a:xfrm>
            <a:off x="-71438" y="3394075"/>
            <a:ext cx="4572001" cy="396875"/>
          </a:xfrm>
          <a:prstGeom prst="rect">
            <a:avLst/>
          </a:prstGeom>
          <a:noFill/>
          <a:ln w="9525">
            <a:noFill/>
            <a:miter lim="800000"/>
            <a:headEnd/>
            <a:tailEnd/>
          </a:ln>
        </p:spPr>
        <p:txBody>
          <a:bodyPr>
            <a:spAutoFit/>
          </a:bodyPr>
          <a:lstStyle/>
          <a:p>
            <a:pPr marL="457200" indent="-396875"/>
            <a:r>
              <a:rPr lang="vi-VN" altLang="vi-VN" b="1" i="1">
                <a:latin typeface="Times New Roman" pitchFamily="18" charset="0"/>
                <a:cs typeface="Times New Roman" pitchFamily="18" charset="0"/>
                <a:sym typeface="Wingdings" pitchFamily="2" charset="2"/>
              </a:rPr>
              <a:t>=&gt;</a:t>
            </a:r>
            <a:r>
              <a:rPr lang="vi-VN" altLang="vi-VN" sz="2000" i="1">
                <a:latin typeface="Times New Roman" pitchFamily="18" charset="0"/>
                <a:cs typeface="Times New Roman" pitchFamily="18" charset="0"/>
                <a:sym typeface="Wingdings" pitchFamily="2" charset="2"/>
              </a:rPr>
              <a:t>Tác dụng:</a:t>
            </a:r>
            <a:r>
              <a:rPr lang="en-US" altLang="vi-VN" b="1" i="1">
                <a:latin typeface="Times New Roman" pitchFamily="18" charset="0"/>
                <a:cs typeface="Times New Roman" pitchFamily="18" charset="0"/>
                <a:sym typeface="Wingdings" pitchFamily="2" charset="2"/>
              </a:rPr>
              <a:t> </a:t>
            </a:r>
            <a:r>
              <a:rPr lang="vi-VN" altLang="vi-VN" sz="2000" i="1">
                <a:latin typeface="Times New Roman" pitchFamily="18" charset="0"/>
                <a:sym typeface="Wingdings" pitchFamily="2" charset="2"/>
              </a:rPr>
              <a:t>Tránh </a:t>
            </a:r>
            <a:r>
              <a:rPr lang="en-US" altLang="vi-VN" sz="2000" i="1">
                <a:latin typeface="Times New Roman" pitchFamily="18" charset="0"/>
                <a:sym typeface="Wingdings" pitchFamily="2" charset="2"/>
              </a:rPr>
              <a:t>thô tục, thiếu lịch sự</a:t>
            </a:r>
            <a:endParaRPr lang="en-US" sz="2000" i="1">
              <a:latin typeface="Times New Roman" pitchFamily="18" charset="0"/>
              <a:sym typeface="Wingdings" pitchFamily="2" charset="2"/>
            </a:endParaRPr>
          </a:p>
        </p:txBody>
      </p:sp>
      <p:sp>
        <p:nvSpPr>
          <p:cNvPr id="18444" name="TextBox 25"/>
          <p:cNvSpPr txBox="1">
            <a:spLocks noChangeArrowheads="1"/>
          </p:cNvSpPr>
          <p:nvPr/>
        </p:nvSpPr>
        <p:spPr bwMode="auto">
          <a:xfrm>
            <a:off x="-38100" y="3052763"/>
            <a:ext cx="2286000" cy="366712"/>
          </a:xfrm>
          <a:prstGeom prst="rect">
            <a:avLst/>
          </a:prstGeom>
          <a:noFill/>
          <a:ln w="9525">
            <a:noFill/>
            <a:miter lim="800000"/>
            <a:headEnd/>
            <a:tailEnd/>
          </a:ln>
        </p:spPr>
        <p:txBody>
          <a:bodyPr>
            <a:spAutoFit/>
          </a:bodyPr>
          <a:lstStyle/>
          <a:p>
            <a:pPr>
              <a:buFont typeface="Wingdings" pitchFamily="2" charset="2"/>
              <a:buChar char="v"/>
            </a:pPr>
            <a:r>
              <a:rPr lang="vi-VN" b="1" u="sng" dirty="0" smtClean="0">
                <a:latin typeface="Times New Roman" pitchFamily="18" charset="0"/>
                <a:cs typeface="Times New Roman" pitchFamily="18" charset="0"/>
              </a:rPr>
              <a:t>Ví dụ</a:t>
            </a:r>
            <a:r>
              <a:rPr lang="en-US" b="1" u="sng" dirty="0" smtClean="0">
                <a:latin typeface="Times New Roman" pitchFamily="18" charset="0"/>
                <a:cs typeface="Times New Roman" pitchFamily="18" charset="0"/>
              </a:rPr>
              <a:t> </a:t>
            </a:r>
            <a:r>
              <a:rPr lang="en-US" b="1" u="sng" dirty="0">
                <a:latin typeface="Times New Roman" pitchFamily="18" charset="0"/>
                <a:cs typeface="Times New Roman" pitchFamily="18" charset="0"/>
              </a:rPr>
              <a:t>2:</a:t>
            </a:r>
          </a:p>
        </p:txBody>
      </p:sp>
      <p:sp>
        <p:nvSpPr>
          <p:cNvPr id="18446" name="TextBox 25"/>
          <p:cNvSpPr txBox="1">
            <a:spLocks noChangeArrowheads="1"/>
          </p:cNvSpPr>
          <p:nvPr/>
        </p:nvSpPr>
        <p:spPr bwMode="auto">
          <a:xfrm>
            <a:off x="-57150" y="3748088"/>
            <a:ext cx="2286000" cy="366712"/>
          </a:xfrm>
          <a:prstGeom prst="rect">
            <a:avLst/>
          </a:prstGeom>
          <a:noFill/>
          <a:ln w="9525">
            <a:noFill/>
            <a:miter lim="800000"/>
            <a:headEnd/>
            <a:tailEnd/>
          </a:ln>
        </p:spPr>
        <p:txBody>
          <a:bodyPr>
            <a:spAutoFit/>
          </a:bodyPr>
          <a:lstStyle/>
          <a:p>
            <a:pPr>
              <a:buFont typeface="Wingdings" pitchFamily="2" charset="2"/>
              <a:buChar char="v"/>
            </a:pPr>
            <a:r>
              <a:rPr lang="vi-VN" b="1" u="sng" dirty="0" smtClean="0">
                <a:latin typeface="Times New Roman" pitchFamily="18" charset="0"/>
                <a:cs typeface="Times New Roman" pitchFamily="18" charset="0"/>
              </a:rPr>
              <a:t>Ví dụ</a:t>
            </a:r>
            <a:r>
              <a:rPr lang="en-US" b="1" u="sng" dirty="0" smtClean="0">
                <a:latin typeface="Times New Roman" pitchFamily="18" charset="0"/>
                <a:cs typeface="Times New Roman" pitchFamily="18" charset="0"/>
              </a:rPr>
              <a:t> </a:t>
            </a:r>
            <a:r>
              <a:rPr lang="en-US" b="1" u="sng" dirty="0">
                <a:latin typeface="Times New Roman" pitchFamily="18" charset="0"/>
                <a:cs typeface="Times New Roman" pitchFamily="18" charset="0"/>
              </a:rPr>
              <a:t>3:</a:t>
            </a:r>
          </a:p>
        </p:txBody>
      </p:sp>
      <p:sp>
        <p:nvSpPr>
          <p:cNvPr id="18447" name="Text Box 27"/>
          <p:cNvSpPr txBox="1">
            <a:spLocks noChangeArrowheads="1"/>
          </p:cNvSpPr>
          <p:nvPr/>
        </p:nvSpPr>
        <p:spPr bwMode="auto">
          <a:xfrm>
            <a:off x="0" y="4038600"/>
            <a:ext cx="4191000" cy="701675"/>
          </a:xfrm>
          <a:prstGeom prst="rect">
            <a:avLst/>
          </a:prstGeom>
          <a:noFill/>
          <a:ln w="9525">
            <a:noFill/>
            <a:miter lim="800000"/>
            <a:headEnd/>
            <a:tailEnd/>
          </a:ln>
        </p:spPr>
        <p:txBody>
          <a:bodyPr>
            <a:spAutoFit/>
          </a:bodyPr>
          <a:lstStyle/>
          <a:p>
            <a:pPr>
              <a:spcBef>
                <a:spcPct val="50000"/>
              </a:spcBef>
            </a:pPr>
            <a:r>
              <a:rPr lang="en-US"/>
              <a:t>-</a:t>
            </a:r>
            <a:r>
              <a:rPr lang="en-US" sz="2000">
                <a:latin typeface="Times New Roman" pitchFamily="18" charset="0"/>
              </a:rPr>
              <a:t>Cách nói 2: Nhẹ nhàng, tế nhị, lịch sự hơn</a:t>
            </a:r>
          </a:p>
        </p:txBody>
      </p:sp>
      <p:sp>
        <p:nvSpPr>
          <p:cNvPr id="29" name="Horizontal Scroll 28"/>
          <p:cNvSpPr/>
          <p:nvPr/>
        </p:nvSpPr>
        <p:spPr>
          <a:xfrm>
            <a:off x="4572000" y="762000"/>
            <a:ext cx="4419600" cy="5986463"/>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a:defRPr/>
            </a:pPr>
            <a:r>
              <a:rPr lang="en-US" sz="2400" b="1">
                <a:solidFill>
                  <a:srgbClr val="FFCC00"/>
                </a:solidFill>
                <a:latin typeface="Times New Roman" pitchFamily="18" charset="0"/>
                <a:cs typeface="Times New Roman" pitchFamily="18" charset="0"/>
              </a:rPr>
              <a:t>Nói giảm, nói tránh là một biện pháp tu từ dùng cách diễn đạt tế nhị, uyển chuyển, tránh gây cảm giác quá đau buồn, ghê sợ, nặng nề, tránh thô tục, thiếu lịch sự. </a:t>
            </a:r>
          </a:p>
        </p:txBody>
      </p:sp>
      <p:sp>
        <p:nvSpPr>
          <p:cNvPr id="39968" name="Text Box 32"/>
          <p:cNvSpPr txBox="1">
            <a:spLocks noChangeArrowheads="1"/>
          </p:cNvSpPr>
          <p:nvPr/>
        </p:nvSpPr>
        <p:spPr bwMode="auto">
          <a:xfrm>
            <a:off x="0" y="5133975"/>
            <a:ext cx="3276600" cy="396875"/>
          </a:xfrm>
          <a:prstGeom prst="rect">
            <a:avLst/>
          </a:prstGeom>
          <a:noFill/>
          <a:ln w="9525">
            <a:noFill/>
            <a:miter lim="800000"/>
            <a:headEnd/>
            <a:tailEnd/>
          </a:ln>
        </p:spPr>
        <p:txBody>
          <a:bodyPr>
            <a:spAutoFit/>
          </a:bodyPr>
          <a:lstStyle/>
          <a:p>
            <a:pPr>
              <a:spcBef>
                <a:spcPct val="50000"/>
              </a:spcBef>
            </a:pPr>
            <a:r>
              <a:rPr lang="en-US" sz="2000" b="1">
                <a:latin typeface="Times New Roman" pitchFamily="18" charset="0"/>
              </a:rPr>
              <a:t>* Ghi nhớ: SGK / 108</a:t>
            </a:r>
          </a:p>
        </p:txBody>
      </p:sp>
      <p:sp>
        <p:nvSpPr>
          <p:cNvPr id="16404" name="Text Box 23"/>
          <p:cNvSpPr txBox="1">
            <a:spLocks noChangeArrowheads="1"/>
          </p:cNvSpPr>
          <p:nvPr/>
        </p:nvSpPr>
        <p:spPr bwMode="auto">
          <a:xfrm>
            <a:off x="12700" y="1663700"/>
            <a:ext cx="1905000" cy="396875"/>
          </a:xfrm>
          <a:prstGeom prst="rect">
            <a:avLst/>
          </a:prstGeom>
          <a:noFill/>
          <a:ln w="9525">
            <a:noFill/>
            <a:miter lim="800000"/>
            <a:headEnd/>
            <a:tailEnd/>
          </a:ln>
        </p:spPr>
        <p:txBody>
          <a:bodyPr>
            <a:spAutoFit/>
          </a:bodyPr>
          <a:lstStyle/>
          <a:p>
            <a:pPr>
              <a:spcBef>
                <a:spcPct val="50000"/>
              </a:spcBef>
            </a:pPr>
            <a:r>
              <a:rPr lang="en-US" sz="2000" b="1">
                <a:latin typeface="Times New Roman" pitchFamily="18" charset="0"/>
              </a:rPr>
              <a:t>2. </a:t>
            </a:r>
            <a:r>
              <a:rPr lang="en-US" sz="2000" b="1">
                <a:latin typeface=".VnTime" pitchFamily="34" charset="0"/>
              </a:rPr>
              <a:t>NhËn</a:t>
            </a:r>
            <a:r>
              <a:rPr lang="en-US" sz="2000" b="1">
                <a:latin typeface="Times New Roman" pitchFamily="18" charset="0"/>
              </a:rPr>
              <a:t> xét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edge">
                                      <p:cBhvr>
                                        <p:cTn id="7" dur="2000"/>
                                        <p:tgtEl>
                                          <p:spTgt spid="29"/>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9968"/>
                                        </p:tgtEl>
                                        <p:attrNameLst>
                                          <p:attrName>style.visibility</p:attrName>
                                        </p:attrNameLst>
                                      </p:cBhvr>
                                      <p:to>
                                        <p:strVal val="visible"/>
                                      </p:to>
                                    </p:set>
                                    <p:animEffect transition="in" filter="checkerboard(across)">
                                      <p:cBhvr>
                                        <p:cTn id="12" dur="500"/>
                                        <p:tgtEl>
                                          <p:spTgt spid="3996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6404"/>
                                        </p:tgtEl>
                                        <p:attrNameLst>
                                          <p:attrName>style.visibility</p:attrName>
                                        </p:attrNameLst>
                                      </p:cBhvr>
                                      <p:to>
                                        <p:strVal val="visible"/>
                                      </p:to>
                                    </p:set>
                                    <p:animEffect transition="in" filter="blinds(horizontal)">
                                      <p:cBhvr>
                                        <p:cTn id="17" dur="500"/>
                                        <p:tgtEl>
                                          <p:spTgt spid="164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9968" grpId="0"/>
      <p:bldP spid="1640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rot="5400000">
            <a:off x="655638" y="3886200"/>
            <a:ext cx="5945188"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458" name="Rectangle 5"/>
          <p:cNvSpPr>
            <a:spLocks noChangeArrowheads="1"/>
          </p:cNvSpPr>
          <p:nvPr/>
        </p:nvSpPr>
        <p:spPr bwMode="auto">
          <a:xfrm>
            <a:off x="0" y="0"/>
            <a:ext cx="9144000" cy="685800"/>
          </a:xfrm>
          <a:prstGeom prst="rect">
            <a:avLst/>
          </a:prstGeom>
          <a:solidFill>
            <a:schemeClr val="tx1"/>
          </a:solidFill>
          <a:ln w="57150" cmpd="thinThick">
            <a:pattFill prst="pct90">
              <a:fgClr>
                <a:srgbClr val="993300"/>
              </a:fgClr>
              <a:bgClr>
                <a:srgbClr val="FFFFFF"/>
              </a:bgClr>
            </a:pattFill>
            <a:miter lim="800000"/>
            <a:headEnd/>
            <a:tailEnd/>
          </a:ln>
        </p:spPr>
        <p:txBody>
          <a:bodyPr wrap="none" anchor="ctr"/>
          <a:lstStyle/>
          <a:p>
            <a:pPr algn="ctr" eaLnBrk="0" hangingPunct="0"/>
            <a:r>
              <a:rPr lang="en-US" sz="2800" b="1">
                <a:solidFill>
                  <a:srgbClr val="000099"/>
                </a:solidFill>
                <a:latin typeface=".VnTimeH" pitchFamily="34" charset="0"/>
              </a:rPr>
              <a:t> </a:t>
            </a:r>
          </a:p>
        </p:txBody>
      </p:sp>
      <p:sp>
        <p:nvSpPr>
          <p:cNvPr id="19459" name="Text Box 13"/>
          <p:cNvSpPr txBox="1">
            <a:spLocks noChangeArrowheads="1"/>
          </p:cNvSpPr>
          <p:nvPr/>
        </p:nvSpPr>
        <p:spPr bwMode="gray">
          <a:xfrm>
            <a:off x="0" y="76200"/>
            <a:ext cx="1308100" cy="400050"/>
          </a:xfrm>
          <a:prstGeom prst="rect">
            <a:avLst/>
          </a:prstGeom>
          <a:noFill/>
          <a:ln w="9525">
            <a:noFill/>
            <a:miter lim="800000"/>
            <a:headEnd/>
            <a:tailEnd/>
          </a:ln>
        </p:spPr>
        <p:txBody>
          <a:bodyPr wrap="none">
            <a:spAutoFit/>
          </a:bodyPr>
          <a:lstStyle/>
          <a:p>
            <a:pPr algn="ctr" eaLnBrk="0" hangingPunct="0"/>
            <a:r>
              <a:rPr lang="en-US" altLang="vi-VN" sz="2000" b="1">
                <a:solidFill>
                  <a:srgbClr val="FFFFFF"/>
                </a:solidFill>
                <a:latin typeface="Times New Roman" pitchFamily="18" charset="0"/>
                <a:cs typeface="Times New Roman" pitchFamily="18" charset="0"/>
              </a:rPr>
              <a:t>Ngữ văn 8</a:t>
            </a:r>
          </a:p>
        </p:txBody>
      </p:sp>
      <p:grpSp>
        <p:nvGrpSpPr>
          <p:cNvPr id="19460" name="Group 10"/>
          <p:cNvGrpSpPr>
            <a:grpSpLocks/>
          </p:cNvGrpSpPr>
          <p:nvPr/>
        </p:nvGrpSpPr>
        <p:grpSpPr bwMode="auto">
          <a:xfrm>
            <a:off x="76200" y="0"/>
            <a:ext cx="1204913" cy="628650"/>
            <a:chOff x="2016" y="1920"/>
            <a:chExt cx="1680" cy="1680"/>
          </a:xfrm>
        </p:grpSpPr>
        <p:sp>
          <p:nvSpPr>
            <p:cNvPr id="12" name="Oval 11"/>
            <p:cNvSpPr>
              <a:spLocks noChangeArrowheads="1"/>
            </p:cNvSpPr>
            <p:nvPr/>
          </p:nvSpPr>
          <p:spPr bwMode="gray">
            <a:xfrm>
              <a:off x="2016" y="1920"/>
              <a:ext cx="1680" cy="1680"/>
            </a:xfrm>
            <a:prstGeom prst="ellipse">
              <a:avLst/>
            </a:prstGeom>
            <a:gradFill rotWithShape="1">
              <a:gsLst>
                <a:gs pos="0">
                  <a:schemeClr val="accent2"/>
                </a:gs>
                <a:gs pos="100000">
                  <a:schemeClr val="accent2">
                    <a:gamma/>
                    <a:shade val="63529"/>
                    <a:invGamma/>
                  </a:schemeClr>
                </a:gs>
              </a:gsLst>
              <a:lin ang="5400000" scaled="1"/>
            </a:gradFill>
            <a:ln w="9525">
              <a:noFill/>
              <a:round/>
              <a:headEnd/>
              <a:tailEnd/>
            </a:ln>
            <a:effectLst/>
          </p:spPr>
          <p:txBody>
            <a:bodyPr wrap="none" anchor="ctr"/>
            <a:lstStyle/>
            <a:p>
              <a:pPr fontAlgn="auto">
                <a:spcBef>
                  <a:spcPts val="0"/>
                </a:spcBef>
                <a:spcAft>
                  <a:spcPts val="0"/>
                </a:spcAft>
                <a:defRPr/>
              </a:pPr>
              <a:endParaRPr lang="en-US">
                <a:latin typeface="+mn-lt"/>
                <a:cs typeface="+mn-cs"/>
              </a:endParaRPr>
            </a:p>
          </p:txBody>
        </p:sp>
        <p:sp>
          <p:nvSpPr>
            <p:cNvPr id="19481" name="Freeform 12"/>
            <p:cNvSpPr>
              <a:spLocks/>
            </p:cNvSpPr>
            <p:nvPr/>
          </p:nvSpPr>
          <p:spPr bwMode="gray">
            <a:xfrm>
              <a:off x="2208" y="1948"/>
              <a:ext cx="1296" cy="634"/>
            </a:xfrm>
            <a:custGeom>
              <a:avLst/>
              <a:gdLst>
                <a:gd name="T0" fmla="*/ 871 w 1321"/>
                <a:gd name="T1" fmla="*/ 35 h 712"/>
                <a:gd name="T2" fmla="*/ 882 w 1321"/>
                <a:gd name="T3" fmla="*/ 38 h 712"/>
                <a:gd name="T4" fmla="*/ 885 w 1321"/>
                <a:gd name="T5" fmla="*/ 42 h 712"/>
                <a:gd name="T6" fmla="*/ 880 w 1321"/>
                <a:gd name="T7" fmla="*/ 45 h 712"/>
                <a:gd name="T8" fmla="*/ 869 w 1321"/>
                <a:gd name="T9" fmla="*/ 48 h 712"/>
                <a:gd name="T10" fmla="*/ 852 w 1321"/>
                <a:gd name="T11" fmla="*/ 51 h 712"/>
                <a:gd name="T12" fmla="*/ 829 w 1321"/>
                <a:gd name="T13" fmla="*/ 53 h 712"/>
                <a:gd name="T14" fmla="*/ 801 w 1321"/>
                <a:gd name="T15" fmla="*/ 54 h 712"/>
                <a:gd name="T16" fmla="*/ 768 w 1321"/>
                <a:gd name="T17" fmla="*/ 57 h 712"/>
                <a:gd name="T18" fmla="*/ 731 w 1321"/>
                <a:gd name="T19" fmla="*/ 59 h 712"/>
                <a:gd name="T20" fmla="*/ 690 w 1321"/>
                <a:gd name="T21" fmla="*/ 60 h 712"/>
                <a:gd name="T22" fmla="*/ 648 w 1321"/>
                <a:gd name="T23" fmla="*/ 61 h 712"/>
                <a:gd name="T24" fmla="*/ 600 w 1321"/>
                <a:gd name="T25" fmla="*/ 61 h 712"/>
                <a:gd name="T26" fmla="*/ 552 w 1321"/>
                <a:gd name="T27" fmla="*/ 61 h 712"/>
                <a:gd name="T28" fmla="*/ 533 w 1321"/>
                <a:gd name="T29" fmla="*/ 62 h 712"/>
                <a:gd name="T30" fmla="*/ 319 w 1321"/>
                <a:gd name="T31" fmla="*/ 62 h 712"/>
                <a:gd name="T32" fmla="*/ 316 w 1321"/>
                <a:gd name="T33" fmla="*/ 62 h 712"/>
                <a:gd name="T34" fmla="*/ 274 w 1321"/>
                <a:gd name="T35" fmla="*/ 61 h 712"/>
                <a:gd name="T36" fmla="*/ 233 w 1321"/>
                <a:gd name="T37" fmla="*/ 61 h 712"/>
                <a:gd name="T38" fmla="*/ 195 w 1321"/>
                <a:gd name="T39" fmla="*/ 61 h 712"/>
                <a:gd name="T40" fmla="*/ 159 w 1321"/>
                <a:gd name="T41" fmla="*/ 60 h 712"/>
                <a:gd name="T42" fmla="*/ 125 w 1321"/>
                <a:gd name="T43" fmla="*/ 60 h 712"/>
                <a:gd name="T44" fmla="*/ 96 w 1321"/>
                <a:gd name="T45" fmla="*/ 58 h 712"/>
                <a:gd name="T46" fmla="*/ 69 w 1321"/>
                <a:gd name="T47" fmla="*/ 56 h 712"/>
                <a:gd name="T48" fmla="*/ 46 w 1321"/>
                <a:gd name="T49" fmla="*/ 54 h 712"/>
                <a:gd name="T50" fmla="*/ 26 w 1321"/>
                <a:gd name="T51" fmla="*/ 53 h 712"/>
                <a:gd name="T52" fmla="*/ 18 w 1321"/>
                <a:gd name="T53" fmla="*/ 51 h 712"/>
                <a:gd name="T54" fmla="*/ 6 w 1321"/>
                <a:gd name="T55" fmla="*/ 48 h 712"/>
                <a:gd name="T56" fmla="*/ 0 w 1321"/>
                <a:gd name="T57" fmla="*/ 46 h 712"/>
                <a:gd name="T58" fmla="*/ 0 w 1321"/>
                <a:gd name="T59" fmla="*/ 45 h 712"/>
                <a:gd name="T60" fmla="*/ 4 w 1321"/>
                <a:gd name="T61" fmla="*/ 42 h 712"/>
                <a:gd name="T62" fmla="*/ 16 w 1321"/>
                <a:gd name="T63" fmla="*/ 38 h 712"/>
                <a:gd name="T64" fmla="*/ 30 w 1321"/>
                <a:gd name="T65" fmla="*/ 33 h 712"/>
                <a:gd name="T66" fmla="*/ 65 w 1321"/>
                <a:gd name="T67" fmla="*/ 26 h 712"/>
                <a:gd name="T68" fmla="*/ 100 w 1321"/>
                <a:gd name="T69" fmla="*/ 20 h 712"/>
                <a:gd name="T70" fmla="*/ 136 w 1321"/>
                <a:gd name="T71" fmla="*/ 15 h 712"/>
                <a:gd name="T72" fmla="*/ 180 w 1321"/>
                <a:gd name="T73" fmla="*/ 11 h 712"/>
                <a:gd name="T74" fmla="*/ 229 w 1321"/>
                <a:gd name="T75" fmla="*/ 7 h 712"/>
                <a:gd name="T76" fmla="*/ 278 w 1321"/>
                <a:gd name="T77" fmla="*/ 4 h 712"/>
                <a:gd name="T78" fmla="*/ 333 w 1321"/>
                <a:gd name="T79" fmla="*/ 4 h 712"/>
                <a:gd name="T80" fmla="*/ 389 w 1321"/>
                <a:gd name="T81" fmla="*/ 4 h 712"/>
                <a:gd name="T82" fmla="*/ 447 w 1321"/>
                <a:gd name="T83" fmla="*/ 0 h 712"/>
                <a:gd name="T84" fmla="*/ 447 w 1321"/>
                <a:gd name="T85" fmla="*/ 0 h 712"/>
                <a:gd name="T86" fmla="*/ 508 w 1321"/>
                <a:gd name="T87" fmla="*/ 4 h 712"/>
                <a:gd name="T88" fmla="*/ 567 w 1321"/>
                <a:gd name="T89" fmla="*/ 4 h 712"/>
                <a:gd name="T90" fmla="*/ 624 w 1321"/>
                <a:gd name="T91" fmla="*/ 4 h 712"/>
                <a:gd name="T92" fmla="*/ 677 w 1321"/>
                <a:gd name="T93" fmla="*/ 8 h 712"/>
                <a:gd name="T94" fmla="*/ 724 w 1321"/>
                <a:gd name="T95" fmla="*/ 12 h 712"/>
                <a:gd name="T96" fmla="*/ 769 w 1321"/>
                <a:gd name="T97" fmla="*/ 17 h 712"/>
                <a:gd name="T98" fmla="*/ 808 w 1321"/>
                <a:gd name="T99" fmla="*/ 22 h 712"/>
                <a:gd name="T100" fmla="*/ 842 w 1321"/>
                <a:gd name="T101" fmla="*/ 28 h 712"/>
                <a:gd name="T102" fmla="*/ 871 w 1321"/>
                <a:gd name="T103" fmla="*/ 35 h 712"/>
                <a:gd name="T104" fmla="*/ 871 w 1321"/>
                <a:gd name="T105" fmla="*/ 35 h 71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321"/>
                <a:gd name="T160" fmla="*/ 0 h 712"/>
                <a:gd name="T161" fmla="*/ 1321 w 1321"/>
                <a:gd name="T162" fmla="*/ 712 h 71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759" y="6"/>
                  </a:lnTo>
                  <a:lnTo>
                    <a:pt x="847" y="23"/>
                  </a:lnTo>
                  <a:lnTo>
                    <a:pt x="932" y="53"/>
                  </a:lnTo>
                  <a:lnTo>
                    <a:pt x="1010" y="90"/>
                  </a:lnTo>
                  <a:lnTo>
                    <a:pt x="1082" y="137"/>
                  </a:lnTo>
                  <a:lnTo>
                    <a:pt x="1149" y="194"/>
                  </a:lnTo>
                  <a:lnTo>
                    <a:pt x="1208" y="256"/>
                  </a:lnTo>
                  <a:lnTo>
                    <a:pt x="1258" y="325"/>
                  </a:lnTo>
                  <a:lnTo>
                    <a:pt x="1301" y="401"/>
                  </a:lnTo>
                  <a:close/>
                </a:path>
              </a:pathLst>
            </a:custGeom>
            <a:gradFill rotWithShape="1">
              <a:gsLst>
                <a:gs pos="0">
                  <a:srgbClr val="FFFFFF"/>
                </a:gs>
                <a:gs pos="100000">
                  <a:schemeClr val="accent2"/>
                </a:gs>
              </a:gsLst>
              <a:lin ang="5400000" scaled="1"/>
            </a:gradFill>
            <a:ln w="0">
              <a:noFill/>
              <a:round/>
              <a:headEnd/>
              <a:tailEnd/>
            </a:ln>
          </p:spPr>
          <p:txBody>
            <a:bodyPr/>
            <a:lstStyle/>
            <a:p>
              <a:endParaRPr lang="en-US"/>
            </a:p>
          </p:txBody>
        </p:sp>
      </p:grpSp>
      <p:sp>
        <p:nvSpPr>
          <p:cNvPr id="19461" name="Text Box 13"/>
          <p:cNvSpPr txBox="1">
            <a:spLocks noChangeArrowheads="1"/>
          </p:cNvSpPr>
          <p:nvPr/>
        </p:nvSpPr>
        <p:spPr bwMode="gray">
          <a:xfrm>
            <a:off x="0" y="76200"/>
            <a:ext cx="1308100" cy="400050"/>
          </a:xfrm>
          <a:prstGeom prst="rect">
            <a:avLst/>
          </a:prstGeom>
          <a:noFill/>
          <a:ln w="9525">
            <a:noFill/>
            <a:miter lim="800000"/>
            <a:headEnd/>
            <a:tailEnd/>
          </a:ln>
        </p:spPr>
        <p:txBody>
          <a:bodyPr wrap="none">
            <a:spAutoFit/>
          </a:bodyPr>
          <a:lstStyle/>
          <a:p>
            <a:pPr algn="ctr" eaLnBrk="0" hangingPunct="0"/>
            <a:r>
              <a:rPr lang="en-US" altLang="vi-VN" sz="2000" b="1">
                <a:solidFill>
                  <a:srgbClr val="FFFFFF"/>
                </a:solidFill>
                <a:latin typeface="Times New Roman" pitchFamily="18" charset="0"/>
                <a:cs typeface="Times New Roman" pitchFamily="18" charset="0"/>
              </a:rPr>
              <a:t>Ngữ văn 8</a:t>
            </a:r>
          </a:p>
        </p:txBody>
      </p:sp>
      <p:sp>
        <p:nvSpPr>
          <p:cNvPr id="19462" name="Text Box 17"/>
          <p:cNvSpPr txBox="1">
            <a:spLocks noChangeArrowheads="1"/>
          </p:cNvSpPr>
          <p:nvPr/>
        </p:nvSpPr>
        <p:spPr bwMode="gray">
          <a:xfrm>
            <a:off x="1676400" y="-36513"/>
            <a:ext cx="7010400" cy="519113"/>
          </a:xfrm>
          <a:prstGeom prst="rect">
            <a:avLst/>
          </a:prstGeom>
          <a:noFill/>
          <a:ln w="9525">
            <a:noFill/>
            <a:miter lim="800000"/>
            <a:headEnd/>
            <a:tailEnd/>
          </a:ln>
        </p:spPr>
        <p:txBody>
          <a:bodyPr>
            <a:spAutoFit/>
          </a:bodyPr>
          <a:lstStyle/>
          <a:p>
            <a:pPr algn="ctr" eaLnBrk="0" hangingPunct="0"/>
            <a:r>
              <a:rPr lang="en-US" altLang="vi-VN" sz="2800" b="1">
                <a:solidFill>
                  <a:srgbClr val="0000FF"/>
                </a:solidFill>
                <a:latin typeface="Times New Roman" pitchFamily="18" charset="0"/>
                <a:cs typeface="Times New Roman" pitchFamily="18" charset="0"/>
              </a:rPr>
              <a:t>TIẾT </a:t>
            </a:r>
            <a:r>
              <a:rPr lang="en-US" altLang="vi-VN" sz="2800" b="1" smtClean="0">
                <a:solidFill>
                  <a:srgbClr val="0000FF"/>
                </a:solidFill>
                <a:latin typeface="Times New Roman" pitchFamily="18" charset="0"/>
                <a:cs typeface="Times New Roman" pitchFamily="18" charset="0"/>
              </a:rPr>
              <a:t>45 </a:t>
            </a:r>
            <a:r>
              <a:rPr lang="en-US" altLang="vi-VN" sz="2800" b="1">
                <a:solidFill>
                  <a:srgbClr val="0000FF"/>
                </a:solidFill>
                <a:latin typeface="Times New Roman" pitchFamily="18" charset="0"/>
                <a:cs typeface="Times New Roman" pitchFamily="18" charset="0"/>
              </a:rPr>
              <a:t>– NÓI GIẢM NÓI TRÁNH </a:t>
            </a:r>
          </a:p>
        </p:txBody>
      </p:sp>
      <p:sp>
        <p:nvSpPr>
          <p:cNvPr id="19463" name="Rectangle 33"/>
          <p:cNvSpPr>
            <a:spLocks noChangeArrowheads="1"/>
          </p:cNvSpPr>
          <p:nvPr/>
        </p:nvSpPr>
        <p:spPr bwMode="auto">
          <a:xfrm>
            <a:off x="0" y="3886200"/>
            <a:ext cx="3505200" cy="976313"/>
          </a:xfrm>
          <a:prstGeom prst="rect">
            <a:avLst/>
          </a:prstGeom>
          <a:noFill/>
          <a:ln w="9525">
            <a:noFill/>
            <a:miter lim="800000"/>
            <a:headEnd/>
            <a:tailEnd/>
          </a:ln>
        </p:spPr>
        <p:txBody>
          <a:bodyPr>
            <a:spAutoFit/>
          </a:bodyPr>
          <a:lstStyle/>
          <a:p>
            <a:r>
              <a:rPr lang="en-US" sz="2000" b="1">
                <a:latin typeface="Times New Roman" pitchFamily="18" charset="0"/>
                <a:cs typeface="Times New Roman" pitchFamily="18" charset="0"/>
                <a:sym typeface="Wingdings" pitchFamily="2" charset="2"/>
              </a:rPr>
              <a:t>* Lưu ý:</a:t>
            </a:r>
          </a:p>
          <a:p>
            <a:r>
              <a:rPr lang="en-US" b="1">
                <a:latin typeface="Times New Roman" pitchFamily="18" charset="0"/>
                <a:cs typeface="Times New Roman" pitchFamily="18" charset="0"/>
                <a:sym typeface="Wingdings" pitchFamily="2" charset="2"/>
              </a:rPr>
              <a:t> Một số cách nói giảm nói tránh: </a:t>
            </a:r>
            <a:endParaRPr lang="vi-VN" b="1">
              <a:latin typeface="Times New Roman" pitchFamily="18" charset="0"/>
              <a:cs typeface="Times New Roman" pitchFamily="18" charset="0"/>
            </a:endParaRPr>
          </a:p>
          <a:p>
            <a:endParaRPr lang="vi-VN" sz="2000" b="1" i="1">
              <a:sym typeface="Wingdings" pitchFamily="2" charset="2"/>
            </a:endParaRPr>
          </a:p>
        </p:txBody>
      </p:sp>
      <p:sp>
        <p:nvSpPr>
          <p:cNvPr id="35" name="TextBox 34"/>
          <p:cNvSpPr txBox="1">
            <a:spLocks noChangeArrowheads="1"/>
          </p:cNvSpPr>
          <p:nvPr/>
        </p:nvSpPr>
        <p:spPr bwMode="auto">
          <a:xfrm>
            <a:off x="5105400" y="2833688"/>
            <a:ext cx="4267200" cy="3082925"/>
          </a:xfrm>
          <a:prstGeom prst="rect">
            <a:avLst/>
          </a:prstGeom>
          <a:noFill/>
          <a:ln w="9525">
            <a:noFill/>
            <a:miter lim="800000"/>
            <a:headEnd/>
            <a:tailEnd/>
          </a:ln>
        </p:spPr>
        <p:txBody>
          <a:bodyPr>
            <a:spAutoFit/>
          </a:bodyPr>
          <a:lstStyle/>
          <a:p>
            <a:r>
              <a:rPr lang="en-US" b="1" i="1">
                <a:solidFill>
                  <a:srgbClr val="0000FF"/>
                </a:solidFill>
                <a:latin typeface="Times New Roman" pitchFamily="18" charset="0"/>
                <a:cs typeface="Times New Roman" pitchFamily="18" charset="0"/>
              </a:rPr>
              <a:t>Câu</a:t>
            </a:r>
            <a:r>
              <a:rPr lang="vi-VN" b="1" i="1">
                <a:solidFill>
                  <a:srgbClr val="0000FF"/>
                </a:solidFill>
                <a:latin typeface="Times New Roman" pitchFamily="18" charset="0"/>
                <a:cs typeface="Times New Roman" pitchFamily="18" charset="0"/>
              </a:rPr>
              <a:t> 1</a:t>
            </a:r>
            <a:r>
              <a:rPr lang="en-US" b="1" i="1">
                <a:solidFill>
                  <a:srgbClr val="0000FF"/>
                </a:solidFill>
                <a:latin typeface="Times New Roman" pitchFamily="18" charset="0"/>
                <a:cs typeface="Times New Roman" pitchFamily="18" charset="0"/>
              </a:rPr>
              <a:t> </a:t>
            </a:r>
            <a:r>
              <a:rPr lang="vi-VN" b="1" i="1">
                <a:solidFill>
                  <a:srgbClr val="0000FF"/>
                </a:solidFill>
                <a:latin typeface="Times New Roman" pitchFamily="18" charset="0"/>
                <a:cs typeface="Times New Roman" pitchFamily="18" charset="0"/>
              </a:rPr>
              <a:t>:</a:t>
            </a:r>
          </a:p>
          <a:p>
            <a:r>
              <a:rPr lang="en-US" i="1">
                <a:solidFill>
                  <a:srgbClr val="0000FF"/>
                </a:solidFill>
                <a:latin typeface="Times New Roman" pitchFamily="18" charset="0"/>
                <a:cs typeface="Times New Roman" pitchFamily="18" charset="0"/>
              </a:rPr>
              <a:t>a.Anh ấy đã chết ở chiến trường</a:t>
            </a:r>
          </a:p>
          <a:p>
            <a:r>
              <a:rPr lang="en-US" i="1">
                <a:solidFill>
                  <a:srgbClr val="0000FF"/>
                </a:solidFill>
                <a:latin typeface="Times New Roman" pitchFamily="18" charset="0"/>
                <a:cs typeface="Times New Roman" pitchFamily="18" charset="0"/>
              </a:rPr>
              <a:t>b.Anh ấy đã hy sinh ở chiến trường</a:t>
            </a:r>
          </a:p>
          <a:p>
            <a:endParaRPr lang="vi-VN" i="1">
              <a:solidFill>
                <a:srgbClr val="0000FF"/>
              </a:solidFill>
              <a:latin typeface="Times New Roman" pitchFamily="18" charset="0"/>
              <a:cs typeface="Times New Roman" pitchFamily="18" charset="0"/>
            </a:endParaRPr>
          </a:p>
          <a:p>
            <a:endParaRPr lang="vi-VN" i="1">
              <a:solidFill>
                <a:srgbClr val="0000FF"/>
              </a:solidFill>
              <a:latin typeface="Times New Roman" pitchFamily="18" charset="0"/>
              <a:cs typeface="Times New Roman" pitchFamily="18" charset="0"/>
            </a:endParaRPr>
          </a:p>
          <a:p>
            <a:r>
              <a:rPr lang="en-US" b="1" i="1">
                <a:solidFill>
                  <a:srgbClr val="0000FF"/>
                </a:solidFill>
                <a:latin typeface="Times New Roman" pitchFamily="18" charset="0"/>
                <a:cs typeface="Times New Roman" pitchFamily="18" charset="0"/>
              </a:rPr>
              <a:t>Câu</a:t>
            </a:r>
            <a:r>
              <a:rPr lang="vi-VN" b="1" i="1">
                <a:solidFill>
                  <a:srgbClr val="0000FF"/>
                </a:solidFill>
                <a:latin typeface="Times New Roman" pitchFamily="18" charset="0"/>
                <a:cs typeface="Times New Roman" pitchFamily="18" charset="0"/>
              </a:rPr>
              <a:t> </a:t>
            </a:r>
            <a:r>
              <a:rPr lang="en-US" b="1" i="1">
                <a:solidFill>
                  <a:srgbClr val="0000FF"/>
                </a:solidFill>
                <a:latin typeface="Times New Roman" pitchFamily="18" charset="0"/>
                <a:cs typeface="Times New Roman" pitchFamily="18" charset="0"/>
              </a:rPr>
              <a:t>2</a:t>
            </a:r>
            <a:r>
              <a:rPr lang="vi-VN" b="1" i="1">
                <a:solidFill>
                  <a:srgbClr val="0000FF"/>
                </a:solidFill>
                <a:latin typeface="Times New Roman" pitchFamily="18" charset="0"/>
                <a:cs typeface="Times New Roman" pitchFamily="18" charset="0"/>
              </a:rPr>
              <a:t>:</a:t>
            </a:r>
          </a:p>
          <a:p>
            <a:r>
              <a:rPr lang="en-US" i="1">
                <a:solidFill>
                  <a:srgbClr val="0000FF"/>
                </a:solidFill>
                <a:latin typeface="Times New Roman" pitchFamily="18" charset="0"/>
                <a:cs typeface="Times New Roman" pitchFamily="18" charset="0"/>
              </a:rPr>
              <a:t>a.Chiếc áo của cô xấu lắm.</a:t>
            </a:r>
          </a:p>
          <a:p>
            <a:r>
              <a:rPr lang="en-US" i="1">
                <a:solidFill>
                  <a:srgbClr val="0000FF"/>
                </a:solidFill>
                <a:latin typeface="Times New Roman" pitchFamily="18" charset="0"/>
                <a:cs typeface="Times New Roman" pitchFamily="18" charset="0"/>
              </a:rPr>
              <a:t>b. Chiếc áo của cô không đẹp lắm</a:t>
            </a:r>
          </a:p>
          <a:p>
            <a:endParaRPr lang="en-US" sz="2600" i="1">
              <a:solidFill>
                <a:srgbClr val="0000FF"/>
              </a:solidFill>
              <a:latin typeface="Times New Roman" pitchFamily="18" charset="0"/>
              <a:cs typeface="Times New Roman" pitchFamily="18" charset="0"/>
            </a:endParaRPr>
          </a:p>
          <a:p>
            <a:endParaRPr lang="en-US" sz="2600" i="1">
              <a:latin typeface="Times New Roman" pitchFamily="18" charset="0"/>
              <a:cs typeface="Times New Roman" pitchFamily="18" charset="0"/>
            </a:endParaRPr>
          </a:p>
        </p:txBody>
      </p:sp>
      <p:sp>
        <p:nvSpPr>
          <p:cNvPr id="36" name="TextBox 35"/>
          <p:cNvSpPr txBox="1">
            <a:spLocks noChangeArrowheads="1"/>
          </p:cNvSpPr>
          <p:nvPr/>
        </p:nvSpPr>
        <p:spPr bwMode="auto">
          <a:xfrm>
            <a:off x="3567113" y="3403600"/>
            <a:ext cx="2835275" cy="1314450"/>
          </a:xfrm>
          <a:prstGeom prst="rect">
            <a:avLst/>
          </a:prstGeom>
          <a:noFill/>
          <a:ln w="9525">
            <a:noFill/>
            <a:miter lim="800000"/>
            <a:headEnd/>
            <a:tailEnd/>
          </a:ln>
        </p:spPr>
        <p:txBody>
          <a:bodyPr>
            <a:spAutoFit/>
          </a:bodyPr>
          <a:lstStyle/>
          <a:p>
            <a:r>
              <a:rPr lang="en-US" sz="1600" b="1" i="1">
                <a:solidFill>
                  <a:srgbClr val="FF3300"/>
                </a:solidFill>
                <a:latin typeface="Times New Roman" pitchFamily="18" charset="0"/>
                <a:cs typeface="Times New Roman" pitchFamily="18" charset="0"/>
              </a:rPr>
              <a:t>Câu</a:t>
            </a:r>
            <a:r>
              <a:rPr lang="vi-VN" sz="1600" b="1" i="1">
                <a:solidFill>
                  <a:srgbClr val="FF3300"/>
                </a:solidFill>
                <a:latin typeface="Times New Roman" pitchFamily="18" charset="0"/>
                <a:cs typeface="Times New Roman" pitchFamily="18" charset="0"/>
              </a:rPr>
              <a:t> 1</a:t>
            </a:r>
            <a:r>
              <a:rPr lang="en-US" sz="1600" b="1" i="1">
                <a:solidFill>
                  <a:srgbClr val="FF3300"/>
                </a:solidFill>
                <a:latin typeface="Times New Roman" pitchFamily="18" charset="0"/>
                <a:cs typeface="Times New Roman" pitchFamily="18" charset="0"/>
              </a:rPr>
              <a:t> </a:t>
            </a:r>
            <a:r>
              <a:rPr lang="vi-VN" sz="1600" b="1" i="1">
                <a:solidFill>
                  <a:srgbClr val="FF3300"/>
                </a:solidFill>
                <a:latin typeface="Times New Roman" pitchFamily="18" charset="0"/>
                <a:cs typeface="Times New Roman" pitchFamily="18" charset="0"/>
              </a:rPr>
              <a:t>:</a:t>
            </a:r>
          </a:p>
          <a:p>
            <a:r>
              <a:rPr lang="en-US" sz="1600" i="1">
                <a:solidFill>
                  <a:srgbClr val="FF3300"/>
                </a:solidFill>
                <a:latin typeface="Times New Roman" pitchFamily="18" charset="0"/>
                <a:cs typeface="Times New Roman" pitchFamily="18" charset="0"/>
              </a:rPr>
              <a:t>a.Anh ấy đã chết ở chiến trường</a:t>
            </a:r>
          </a:p>
          <a:p>
            <a:r>
              <a:rPr lang="en-US" sz="1600" i="1">
                <a:solidFill>
                  <a:srgbClr val="FF3300"/>
                </a:solidFill>
                <a:latin typeface="Times New Roman" pitchFamily="18" charset="0"/>
                <a:cs typeface="Times New Roman" pitchFamily="18" charset="0"/>
              </a:rPr>
              <a:t>b.Anh ấy đã </a:t>
            </a:r>
            <a:r>
              <a:rPr lang="en-US" sz="1600" i="1">
                <a:solidFill>
                  <a:srgbClr val="0000FF"/>
                </a:solidFill>
                <a:latin typeface="Times New Roman" pitchFamily="18" charset="0"/>
                <a:cs typeface="Times New Roman" pitchFamily="18" charset="0"/>
              </a:rPr>
              <a:t>hy sinh</a:t>
            </a:r>
            <a:r>
              <a:rPr lang="en-US" sz="1600" i="1">
                <a:solidFill>
                  <a:srgbClr val="FF3300"/>
                </a:solidFill>
                <a:latin typeface="Times New Roman" pitchFamily="18" charset="0"/>
                <a:cs typeface="Times New Roman" pitchFamily="18" charset="0"/>
              </a:rPr>
              <a:t> ở chiến trường</a:t>
            </a:r>
            <a:endParaRPr lang="en-US" sz="1600" i="1">
              <a:latin typeface="Times New Roman" pitchFamily="18" charset="0"/>
              <a:cs typeface="Times New Roman" pitchFamily="18" charset="0"/>
            </a:endParaRPr>
          </a:p>
          <a:p>
            <a:endParaRPr lang="en-US" sz="1600" i="1">
              <a:latin typeface="Times New Roman" pitchFamily="18" charset="0"/>
              <a:cs typeface="Times New Roman" pitchFamily="18" charset="0"/>
            </a:endParaRPr>
          </a:p>
        </p:txBody>
      </p:sp>
      <p:grpSp>
        <p:nvGrpSpPr>
          <p:cNvPr id="26" name="Group 25"/>
          <p:cNvGrpSpPr>
            <a:grpSpLocks/>
          </p:cNvGrpSpPr>
          <p:nvPr/>
        </p:nvGrpSpPr>
        <p:grpSpPr bwMode="auto">
          <a:xfrm>
            <a:off x="6356350" y="3683000"/>
            <a:ext cx="2449513" cy="609600"/>
            <a:chOff x="6357080" y="3682580"/>
            <a:chExt cx="2448255" cy="609600"/>
          </a:xfrm>
        </p:grpSpPr>
        <p:sp>
          <p:nvSpPr>
            <p:cNvPr id="37" name="Bent Arrow 36"/>
            <p:cNvSpPr/>
            <p:nvPr/>
          </p:nvSpPr>
          <p:spPr>
            <a:xfrm>
              <a:off x="6357080" y="3758780"/>
              <a:ext cx="533126" cy="533400"/>
            </a:xfrm>
            <a:prstGeom prst="ben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19479" name="TextBox 38"/>
            <p:cNvSpPr txBox="1">
              <a:spLocks noChangeArrowheads="1"/>
            </p:cNvSpPr>
            <p:nvPr/>
          </p:nvSpPr>
          <p:spPr bwMode="auto">
            <a:xfrm>
              <a:off x="6888619" y="3682580"/>
              <a:ext cx="1916716" cy="366713"/>
            </a:xfrm>
            <a:prstGeom prst="rect">
              <a:avLst/>
            </a:prstGeom>
            <a:noFill/>
            <a:ln w="9525">
              <a:noFill/>
              <a:miter lim="800000"/>
              <a:headEnd/>
              <a:tailEnd/>
            </a:ln>
          </p:spPr>
          <p:txBody>
            <a:bodyPr wrap="none">
              <a:spAutoFit/>
            </a:bodyPr>
            <a:lstStyle/>
            <a:p>
              <a:r>
                <a:rPr lang="vi-VN">
                  <a:solidFill>
                    <a:srgbClr val="0000FF"/>
                  </a:solidFill>
                  <a:latin typeface="Times New Roman" pitchFamily="18" charset="0"/>
                </a:rPr>
                <a:t>Nói giảm nói tránh</a:t>
              </a:r>
              <a:endParaRPr lang="en-US">
                <a:solidFill>
                  <a:srgbClr val="0000FF"/>
                </a:solidFill>
                <a:latin typeface="Times New Roman" pitchFamily="18" charset="0"/>
              </a:endParaRPr>
            </a:p>
          </p:txBody>
        </p:sp>
      </p:grpSp>
      <p:grpSp>
        <p:nvGrpSpPr>
          <p:cNvPr id="28" name="Group 27"/>
          <p:cNvGrpSpPr>
            <a:grpSpLocks/>
          </p:cNvGrpSpPr>
          <p:nvPr/>
        </p:nvGrpSpPr>
        <p:grpSpPr bwMode="auto">
          <a:xfrm>
            <a:off x="6462713" y="3979863"/>
            <a:ext cx="3927475" cy="366712"/>
            <a:chOff x="6462010" y="3979890"/>
            <a:chExt cx="3927420" cy="366162"/>
          </a:xfrm>
        </p:grpSpPr>
        <p:sp>
          <p:nvSpPr>
            <p:cNvPr id="38" name="Right Arrow 37"/>
            <p:cNvSpPr/>
            <p:nvPr/>
          </p:nvSpPr>
          <p:spPr>
            <a:xfrm>
              <a:off x="6462010" y="4029028"/>
              <a:ext cx="395281" cy="313854"/>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477" name="TextBox 39"/>
            <p:cNvSpPr txBox="1">
              <a:spLocks noChangeArrowheads="1"/>
            </p:cNvSpPr>
            <p:nvPr/>
          </p:nvSpPr>
          <p:spPr bwMode="auto">
            <a:xfrm>
              <a:off x="6731881" y="3979890"/>
              <a:ext cx="3657549" cy="366162"/>
            </a:xfrm>
            <a:prstGeom prst="rect">
              <a:avLst/>
            </a:prstGeom>
            <a:noFill/>
            <a:ln w="9525">
              <a:noFill/>
              <a:miter lim="800000"/>
              <a:headEnd/>
              <a:tailEnd/>
            </a:ln>
          </p:spPr>
          <p:txBody>
            <a:bodyPr>
              <a:spAutoFit/>
            </a:bodyPr>
            <a:lstStyle/>
            <a:p>
              <a:r>
                <a:rPr lang="vi-VN">
                  <a:solidFill>
                    <a:srgbClr val="0000FF"/>
                  </a:solidFill>
                  <a:latin typeface="Times New Roman" pitchFamily="18" charset="0"/>
                  <a:cs typeface="Times New Roman" pitchFamily="18" charset="0"/>
                </a:rPr>
                <a:t>Tránh</a:t>
              </a:r>
              <a:r>
                <a:rPr lang="en-US">
                  <a:solidFill>
                    <a:srgbClr val="0000FF"/>
                  </a:solidFill>
                  <a:latin typeface="Times New Roman" pitchFamily="18" charset="0"/>
                  <a:cs typeface="Times New Roman" pitchFamily="18" charset="0"/>
                </a:rPr>
                <a:t> cảm giác đau buồn</a:t>
              </a:r>
            </a:p>
          </p:txBody>
        </p:sp>
      </p:grpSp>
      <p:sp>
        <p:nvSpPr>
          <p:cNvPr id="41" name="Bent Arrow 40"/>
          <p:cNvSpPr/>
          <p:nvPr/>
        </p:nvSpPr>
        <p:spPr>
          <a:xfrm flipV="1">
            <a:off x="6356350" y="4105275"/>
            <a:ext cx="533400" cy="533400"/>
          </a:xfrm>
          <a:prstGeom prst="ben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43" name="TextBox 42"/>
          <p:cNvSpPr txBox="1">
            <a:spLocks noChangeArrowheads="1"/>
          </p:cNvSpPr>
          <p:nvPr/>
        </p:nvSpPr>
        <p:spPr bwMode="auto">
          <a:xfrm>
            <a:off x="6826250" y="4313238"/>
            <a:ext cx="2263775" cy="366712"/>
          </a:xfrm>
          <a:prstGeom prst="rect">
            <a:avLst/>
          </a:prstGeom>
          <a:noFill/>
          <a:ln w="9525">
            <a:noFill/>
            <a:miter lim="800000"/>
            <a:headEnd/>
            <a:tailEnd/>
          </a:ln>
        </p:spPr>
        <p:txBody>
          <a:bodyPr wrap="none">
            <a:spAutoFit/>
          </a:bodyPr>
          <a:lstStyle/>
          <a:p>
            <a:r>
              <a:rPr lang="en-US" b="1" i="1">
                <a:latin typeface="Times New Roman" pitchFamily="18" charset="0"/>
              </a:rPr>
              <a:t>- </a:t>
            </a:r>
            <a:r>
              <a:rPr lang="vi-VN" b="1">
                <a:latin typeface="Times New Roman" pitchFamily="18" charset="0"/>
              </a:rPr>
              <a:t>Dùng từ đồng nghĩa</a:t>
            </a:r>
            <a:endParaRPr lang="en-US" b="1">
              <a:latin typeface="Times New Roman" pitchFamily="18" charset="0"/>
            </a:endParaRPr>
          </a:p>
        </p:txBody>
      </p:sp>
      <p:sp>
        <p:nvSpPr>
          <p:cNvPr id="30" name="TextBox 29"/>
          <p:cNvSpPr txBox="1">
            <a:spLocks noChangeArrowheads="1"/>
          </p:cNvSpPr>
          <p:nvPr/>
        </p:nvSpPr>
        <p:spPr bwMode="auto">
          <a:xfrm>
            <a:off x="152400" y="4572000"/>
            <a:ext cx="2106613" cy="366713"/>
          </a:xfrm>
          <a:prstGeom prst="rect">
            <a:avLst/>
          </a:prstGeom>
          <a:noFill/>
          <a:ln w="9525">
            <a:noFill/>
            <a:miter lim="800000"/>
            <a:headEnd/>
            <a:tailEnd/>
          </a:ln>
        </p:spPr>
        <p:txBody>
          <a:bodyPr wrap="none">
            <a:spAutoFit/>
          </a:bodyPr>
          <a:lstStyle/>
          <a:p>
            <a:r>
              <a:rPr lang="en-US" i="1">
                <a:latin typeface="Times New Roman" pitchFamily="18" charset="0"/>
              </a:rPr>
              <a:t>-</a:t>
            </a:r>
            <a:r>
              <a:rPr lang="vi-VN" i="1">
                <a:latin typeface="Times New Roman" pitchFamily="18" charset="0"/>
              </a:rPr>
              <a:t>Dùng từ đồng nghĩa</a:t>
            </a:r>
            <a:endParaRPr lang="en-US" i="1">
              <a:latin typeface="Times New Roman" pitchFamily="18" charset="0"/>
            </a:endParaRPr>
          </a:p>
        </p:txBody>
      </p:sp>
      <p:sp>
        <p:nvSpPr>
          <p:cNvPr id="19471" name="TextBox 16"/>
          <p:cNvSpPr txBox="1">
            <a:spLocks noChangeArrowheads="1"/>
          </p:cNvSpPr>
          <p:nvPr/>
        </p:nvSpPr>
        <p:spPr bwMode="auto">
          <a:xfrm>
            <a:off x="0" y="895350"/>
            <a:ext cx="3779838" cy="1006475"/>
          </a:xfrm>
          <a:prstGeom prst="rect">
            <a:avLst/>
          </a:prstGeom>
          <a:noFill/>
          <a:ln w="9525">
            <a:noFill/>
            <a:miter lim="800000"/>
            <a:headEnd/>
            <a:tailEnd/>
          </a:ln>
        </p:spPr>
        <p:txBody>
          <a:bodyPr wrap="none">
            <a:spAutoFit/>
          </a:bodyPr>
          <a:lstStyle/>
          <a:p>
            <a:r>
              <a:rPr lang="vi-VN" altLang="vi-VN" sz="2000" b="1" dirty="0">
                <a:latin typeface="Times New Roman" pitchFamily="18" charset="0"/>
                <a:cs typeface="Times New Roman" pitchFamily="18" charset="0"/>
              </a:rPr>
              <a:t>I.Nói giảm nói tránh và tác dụng</a:t>
            </a:r>
            <a:r>
              <a:rPr lang="en-US" altLang="vi-VN" sz="2000" b="1" dirty="0">
                <a:latin typeface="Times New Roman" pitchFamily="18" charset="0"/>
                <a:cs typeface="Times New Roman" pitchFamily="18" charset="0"/>
              </a:rPr>
              <a:t> </a:t>
            </a:r>
          </a:p>
          <a:p>
            <a:r>
              <a:rPr lang="en-US" altLang="vi-VN" sz="2000" b="1" dirty="0" err="1">
                <a:latin typeface="Times New Roman" pitchFamily="18" charset="0"/>
                <a:cs typeface="Times New Roman" pitchFamily="18" charset="0"/>
              </a:rPr>
              <a:t>nói</a:t>
            </a:r>
            <a:r>
              <a:rPr lang="en-US" altLang="vi-VN" sz="2000" b="1" dirty="0">
                <a:latin typeface="Times New Roman" pitchFamily="18" charset="0"/>
                <a:cs typeface="Times New Roman" pitchFamily="18" charset="0"/>
              </a:rPr>
              <a:t> </a:t>
            </a:r>
            <a:r>
              <a:rPr lang="en-US" altLang="vi-VN" sz="2000" b="1" dirty="0" err="1">
                <a:latin typeface="Times New Roman" pitchFamily="18" charset="0"/>
                <a:cs typeface="Times New Roman" pitchFamily="18" charset="0"/>
              </a:rPr>
              <a:t>giảm</a:t>
            </a:r>
            <a:r>
              <a:rPr lang="en-US" altLang="vi-VN" sz="2000" b="1" dirty="0">
                <a:latin typeface="Times New Roman" pitchFamily="18" charset="0"/>
                <a:cs typeface="Times New Roman" pitchFamily="18" charset="0"/>
              </a:rPr>
              <a:t> </a:t>
            </a:r>
            <a:r>
              <a:rPr lang="en-US" altLang="vi-VN" sz="2000" b="1" dirty="0" err="1">
                <a:latin typeface="Times New Roman" pitchFamily="18" charset="0"/>
                <a:cs typeface="Times New Roman" pitchFamily="18" charset="0"/>
              </a:rPr>
              <a:t>nói</a:t>
            </a:r>
            <a:r>
              <a:rPr lang="en-US" altLang="vi-VN" sz="2000" b="1" dirty="0">
                <a:latin typeface="Times New Roman" pitchFamily="18" charset="0"/>
                <a:cs typeface="Times New Roman" pitchFamily="18" charset="0"/>
              </a:rPr>
              <a:t> </a:t>
            </a:r>
            <a:r>
              <a:rPr lang="en-US" altLang="vi-VN" sz="2000" b="1" dirty="0" err="1">
                <a:latin typeface="Times New Roman" pitchFamily="18" charset="0"/>
                <a:cs typeface="Times New Roman" pitchFamily="18" charset="0"/>
              </a:rPr>
              <a:t>tránh</a:t>
            </a:r>
            <a:r>
              <a:rPr lang="en-US" altLang="vi-VN" sz="2000" b="1" dirty="0">
                <a:latin typeface="Times New Roman" pitchFamily="18" charset="0"/>
                <a:cs typeface="Times New Roman" pitchFamily="18" charset="0"/>
              </a:rPr>
              <a:t>.</a:t>
            </a:r>
            <a:endParaRPr lang="vi-VN" altLang="vi-VN" sz="2000" b="1" dirty="0">
              <a:latin typeface="Times New Roman" pitchFamily="18" charset="0"/>
              <a:cs typeface="Times New Roman" pitchFamily="18" charset="0"/>
            </a:endParaRPr>
          </a:p>
          <a:p>
            <a:pPr>
              <a:buFontTx/>
              <a:buAutoNum type="arabicPeriod"/>
            </a:pPr>
            <a:r>
              <a:rPr lang="en-US" altLang="vi-VN" sz="2000" b="1" dirty="0">
                <a:latin typeface="Times New Roman" pitchFamily="18" charset="0"/>
                <a:cs typeface="Times New Roman" pitchFamily="18" charset="0"/>
              </a:rPr>
              <a:t> </a:t>
            </a:r>
            <a:r>
              <a:rPr lang="vi-VN" altLang="vi-VN" sz="2000" b="1" dirty="0" smtClean="0">
                <a:latin typeface="Times New Roman" pitchFamily="18" charset="0"/>
                <a:cs typeface="Times New Roman" pitchFamily="18" charset="0"/>
              </a:rPr>
              <a:t>Ví dụ:</a:t>
            </a:r>
            <a:endParaRPr lang="en-US" sz="2400" dirty="0">
              <a:latin typeface="Calibri" pitchFamily="34" charset="0"/>
            </a:endParaRPr>
          </a:p>
        </p:txBody>
      </p:sp>
      <p:sp>
        <p:nvSpPr>
          <p:cNvPr id="19474" name="Text Box 29"/>
          <p:cNvSpPr txBox="1">
            <a:spLocks noChangeArrowheads="1"/>
          </p:cNvSpPr>
          <p:nvPr/>
        </p:nvSpPr>
        <p:spPr bwMode="auto">
          <a:xfrm>
            <a:off x="0" y="2514600"/>
            <a:ext cx="3657600" cy="1465263"/>
          </a:xfrm>
          <a:prstGeom prst="rect">
            <a:avLst/>
          </a:prstGeom>
          <a:noFill/>
          <a:ln w="9525">
            <a:noFill/>
            <a:miter lim="800000"/>
            <a:headEnd/>
            <a:tailEnd/>
          </a:ln>
        </p:spPr>
        <p:txBody>
          <a:bodyPr>
            <a:spAutoFit/>
          </a:bodyPr>
          <a:lstStyle/>
          <a:p>
            <a:pPr>
              <a:spcBef>
                <a:spcPct val="50000"/>
              </a:spcBef>
            </a:pPr>
            <a:r>
              <a:rPr lang="en-US">
                <a:solidFill>
                  <a:srgbClr val="0000FF"/>
                </a:solidFill>
                <a:latin typeface="Times New Roman" pitchFamily="18" charset="0"/>
              </a:rPr>
              <a:t>Nói giảm, nói tránh là một biện pháp tu từ dùng cách diễn đạt tế nhị, uyển chuyển, tránh gây cảm giác quá đau buồn, ghê sợ, nặng nề, tránh thô tục, thiếu lịch sự.</a:t>
            </a:r>
          </a:p>
        </p:txBody>
      </p:sp>
      <p:sp>
        <p:nvSpPr>
          <p:cNvPr id="22558" name="Text Box 30"/>
          <p:cNvSpPr txBox="1">
            <a:spLocks noChangeArrowheads="1"/>
          </p:cNvSpPr>
          <p:nvPr/>
        </p:nvSpPr>
        <p:spPr bwMode="auto">
          <a:xfrm>
            <a:off x="3733800" y="1143000"/>
            <a:ext cx="5410200" cy="1015663"/>
          </a:xfrm>
          <a:prstGeom prst="rect">
            <a:avLst/>
          </a:prstGeom>
          <a:noFill/>
          <a:ln w="9525">
            <a:noFill/>
            <a:miter lim="800000"/>
            <a:headEnd/>
            <a:tailEnd/>
          </a:ln>
        </p:spPr>
        <p:txBody>
          <a:bodyPr>
            <a:spAutoFit/>
          </a:bodyPr>
          <a:lstStyle/>
          <a:p>
            <a:pPr>
              <a:spcBef>
                <a:spcPct val="50000"/>
              </a:spcBef>
            </a:pPr>
            <a:r>
              <a:rPr lang="en-US" sz="2000" b="1" smtClean="0">
                <a:solidFill>
                  <a:srgbClr val="0000FF"/>
                </a:solidFill>
                <a:latin typeface="Times New Roman" pitchFamily="18" charset="0"/>
              </a:rPr>
              <a:t>Hãy </a:t>
            </a:r>
            <a:r>
              <a:rPr lang="en-US" sz="2000" b="1">
                <a:solidFill>
                  <a:srgbClr val="0000FF"/>
                </a:solidFill>
                <a:latin typeface="Times New Roman" pitchFamily="18" charset="0"/>
              </a:rPr>
              <a:t>cho biết câu nào nói giảm nói tránh? Tác dụng của nó? Nói giảm nói tránh được thực hiện bằng cách nào?</a:t>
            </a:r>
          </a:p>
        </p:txBody>
      </p:sp>
      <p:sp>
        <p:nvSpPr>
          <p:cNvPr id="16404" name="Text Box 23"/>
          <p:cNvSpPr txBox="1">
            <a:spLocks noChangeArrowheads="1"/>
          </p:cNvSpPr>
          <p:nvPr/>
        </p:nvSpPr>
        <p:spPr bwMode="auto">
          <a:xfrm>
            <a:off x="12700" y="1792288"/>
            <a:ext cx="1905000" cy="396875"/>
          </a:xfrm>
          <a:prstGeom prst="rect">
            <a:avLst/>
          </a:prstGeom>
          <a:noFill/>
          <a:ln w="9525">
            <a:noFill/>
            <a:miter lim="800000"/>
            <a:headEnd/>
            <a:tailEnd/>
          </a:ln>
        </p:spPr>
        <p:txBody>
          <a:bodyPr>
            <a:spAutoFit/>
          </a:bodyPr>
          <a:lstStyle/>
          <a:p>
            <a:pPr>
              <a:spcBef>
                <a:spcPct val="50000"/>
              </a:spcBef>
            </a:pPr>
            <a:r>
              <a:rPr lang="en-US" sz="2000" b="1">
                <a:latin typeface="Times New Roman" pitchFamily="18" charset="0"/>
              </a:rPr>
              <a:t>2. </a:t>
            </a:r>
            <a:r>
              <a:rPr lang="en-US" sz="2000" b="1">
                <a:latin typeface=".VnTime" pitchFamily="34" charset="0"/>
              </a:rPr>
              <a:t>NhËn</a:t>
            </a:r>
            <a:r>
              <a:rPr lang="en-US" sz="2000" b="1">
                <a:latin typeface="Times New Roman" pitchFamily="18" charset="0"/>
              </a:rPr>
              <a:t> xét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2558"/>
                                        </p:tgtEl>
                                        <p:attrNameLst>
                                          <p:attrName>style.visibility</p:attrName>
                                        </p:attrNameLst>
                                      </p:cBhvr>
                                      <p:to>
                                        <p:strVal val="visible"/>
                                      </p:to>
                                    </p:set>
                                    <p:animEffect transition="in" filter="box(in)">
                                      <p:cBhvr>
                                        <p:cTn id="7" dur="500"/>
                                        <p:tgtEl>
                                          <p:spTgt spid="22558"/>
                                        </p:tgtEl>
                                      </p:cBhvr>
                                    </p:animEffect>
                                  </p:childTnLst>
                                </p:cTn>
                              </p:par>
                              <p:par>
                                <p:cTn id="8" presetID="53" presetClass="entr" presetSubtype="0" fill="hold" nodeType="withEffect">
                                  <p:stCondLst>
                                    <p:cond delay="0"/>
                                  </p:stCondLst>
                                  <p:childTnLst>
                                    <p:set>
                                      <p:cBhvr>
                                        <p:cTn id="9" dur="1" fill="hold">
                                          <p:stCondLst>
                                            <p:cond delay="0"/>
                                          </p:stCondLst>
                                        </p:cTn>
                                        <p:tgtEl>
                                          <p:spTgt spid="35">
                                            <p:txEl>
                                              <p:pRg st="0" end="0"/>
                                            </p:txEl>
                                          </p:spTgt>
                                        </p:tgtEl>
                                        <p:attrNameLst>
                                          <p:attrName>style.visibility</p:attrName>
                                        </p:attrNameLst>
                                      </p:cBhvr>
                                      <p:to>
                                        <p:strVal val="visible"/>
                                      </p:to>
                                    </p:set>
                                    <p:anim calcmode="lin" valueType="num">
                                      <p:cBhvr>
                                        <p:cTn id="10" dur="1000" fill="hold"/>
                                        <p:tgtEl>
                                          <p:spTgt spid="35">
                                            <p:txEl>
                                              <p:pRg st="0" end="0"/>
                                            </p:txEl>
                                          </p:spTgt>
                                        </p:tgtEl>
                                        <p:attrNameLst>
                                          <p:attrName>ppt_w</p:attrName>
                                        </p:attrNameLst>
                                      </p:cBhvr>
                                      <p:tavLst>
                                        <p:tav tm="0">
                                          <p:val>
                                            <p:fltVal val="0"/>
                                          </p:val>
                                        </p:tav>
                                        <p:tav tm="100000">
                                          <p:val>
                                            <p:strVal val="#ppt_w"/>
                                          </p:val>
                                        </p:tav>
                                      </p:tavLst>
                                    </p:anim>
                                    <p:anim calcmode="lin" valueType="num">
                                      <p:cBhvr>
                                        <p:cTn id="11" dur="1000" fill="hold"/>
                                        <p:tgtEl>
                                          <p:spTgt spid="35">
                                            <p:txEl>
                                              <p:pRg st="0" end="0"/>
                                            </p:txEl>
                                          </p:spTgt>
                                        </p:tgtEl>
                                        <p:attrNameLst>
                                          <p:attrName>ppt_h</p:attrName>
                                        </p:attrNameLst>
                                      </p:cBhvr>
                                      <p:tavLst>
                                        <p:tav tm="0">
                                          <p:val>
                                            <p:fltVal val="0"/>
                                          </p:val>
                                        </p:tav>
                                        <p:tav tm="100000">
                                          <p:val>
                                            <p:strVal val="#ppt_h"/>
                                          </p:val>
                                        </p:tav>
                                      </p:tavLst>
                                    </p:anim>
                                    <p:animEffect transition="in" filter="fade">
                                      <p:cBhvr>
                                        <p:cTn id="12" dur="1000"/>
                                        <p:tgtEl>
                                          <p:spTgt spid="35">
                                            <p:txEl>
                                              <p:pRg st="0" end="0"/>
                                            </p:txEl>
                                          </p:spTgt>
                                        </p:tgtEl>
                                      </p:cBhvr>
                                    </p:animEffect>
                                  </p:childTnLst>
                                </p:cTn>
                              </p:par>
                              <p:par>
                                <p:cTn id="13" presetID="53" presetClass="entr" presetSubtype="0" fill="hold" nodeType="withEffect">
                                  <p:stCondLst>
                                    <p:cond delay="0"/>
                                  </p:stCondLst>
                                  <p:childTnLst>
                                    <p:set>
                                      <p:cBhvr>
                                        <p:cTn id="14" dur="1" fill="hold">
                                          <p:stCondLst>
                                            <p:cond delay="0"/>
                                          </p:stCondLst>
                                        </p:cTn>
                                        <p:tgtEl>
                                          <p:spTgt spid="35">
                                            <p:txEl>
                                              <p:pRg st="1" end="1"/>
                                            </p:txEl>
                                          </p:spTgt>
                                        </p:tgtEl>
                                        <p:attrNameLst>
                                          <p:attrName>style.visibility</p:attrName>
                                        </p:attrNameLst>
                                      </p:cBhvr>
                                      <p:to>
                                        <p:strVal val="visible"/>
                                      </p:to>
                                    </p:set>
                                    <p:anim calcmode="lin" valueType="num">
                                      <p:cBhvr>
                                        <p:cTn id="15" dur="1000" fill="hold"/>
                                        <p:tgtEl>
                                          <p:spTgt spid="35">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5">
                                            <p:txEl>
                                              <p:pRg st="1" end="1"/>
                                            </p:txEl>
                                          </p:spTgt>
                                        </p:tgtEl>
                                        <p:attrNameLst>
                                          <p:attrName>ppt_h</p:attrName>
                                        </p:attrNameLst>
                                      </p:cBhvr>
                                      <p:tavLst>
                                        <p:tav tm="0">
                                          <p:val>
                                            <p:fltVal val="0"/>
                                          </p:val>
                                        </p:tav>
                                        <p:tav tm="100000">
                                          <p:val>
                                            <p:strVal val="#ppt_h"/>
                                          </p:val>
                                        </p:tav>
                                      </p:tavLst>
                                    </p:anim>
                                    <p:animEffect transition="in" filter="fade">
                                      <p:cBhvr>
                                        <p:cTn id="17" dur="1000"/>
                                        <p:tgtEl>
                                          <p:spTgt spid="35">
                                            <p:txEl>
                                              <p:pRg st="1" end="1"/>
                                            </p:txEl>
                                          </p:spTgt>
                                        </p:tgtEl>
                                      </p:cBhvr>
                                    </p:animEffect>
                                  </p:childTnLst>
                                </p:cTn>
                              </p:par>
                              <p:par>
                                <p:cTn id="18" presetID="53" presetClass="entr" presetSubtype="0" fill="hold" nodeType="withEffect">
                                  <p:stCondLst>
                                    <p:cond delay="0"/>
                                  </p:stCondLst>
                                  <p:childTnLst>
                                    <p:set>
                                      <p:cBhvr>
                                        <p:cTn id="19" dur="1" fill="hold">
                                          <p:stCondLst>
                                            <p:cond delay="0"/>
                                          </p:stCondLst>
                                        </p:cTn>
                                        <p:tgtEl>
                                          <p:spTgt spid="35">
                                            <p:txEl>
                                              <p:pRg st="2" end="2"/>
                                            </p:txEl>
                                          </p:spTgt>
                                        </p:tgtEl>
                                        <p:attrNameLst>
                                          <p:attrName>style.visibility</p:attrName>
                                        </p:attrNameLst>
                                      </p:cBhvr>
                                      <p:to>
                                        <p:strVal val="visible"/>
                                      </p:to>
                                    </p:set>
                                    <p:anim calcmode="lin" valueType="num">
                                      <p:cBhvr>
                                        <p:cTn id="20" dur="1000" fill="hold"/>
                                        <p:tgtEl>
                                          <p:spTgt spid="35">
                                            <p:txEl>
                                              <p:pRg st="2" end="2"/>
                                            </p:txEl>
                                          </p:spTgt>
                                        </p:tgtEl>
                                        <p:attrNameLst>
                                          <p:attrName>ppt_w</p:attrName>
                                        </p:attrNameLst>
                                      </p:cBhvr>
                                      <p:tavLst>
                                        <p:tav tm="0">
                                          <p:val>
                                            <p:fltVal val="0"/>
                                          </p:val>
                                        </p:tav>
                                        <p:tav tm="100000">
                                          <p:val>
                                            <p:strVal val="#ppt_w"/>
                                          </p:val>
                                        </p:tav>
                                      </p:tavLst>
                                    </p:anim>
                                    <p:anim calcmode="lin" valueType="num">
                                      <p:cBhvr>
                                        <p:cTn id="21" dur="1000" fill="hold"/>
                                        <p:tgtEl>
                                          <p:spTgt spid="35">
                                            <p:txEl>
                                              <p:pRg st="2" end="2"/>
                                            </p:txEl>
                                          </p:spTgt>
                                        </p:tgtEl>
                                        <p:attrNameLst>
                                          <p:attrName>ppt_h</p:attrName>
                                        </p:attrNameLst>
                                      </p:cBhvr>
                                      <p:tavLst>
                                        <p:tav tm="0">
                                          <p:val>
                                            <p:fltVal val="0"/>
                                          </p:val>
                                        </p:tav>
                                        <p:tav tm="100000">
                                          <p:val>
                                            <p:strVal val="#ppt_h"/>
                                          </p:val>
                                        </p:tav>
                                      </p:tavLst>
                                    </p:anim>
                                    <p:animEffect transition="in" filter="fade">
                                      <p:cBhvr>
                                        <p:cTn id="22" dur="1000"/>
                                        <p:tgtEl>
                                          <p:spTgt spid="35">
                                            <p:txEl>
                                              <p:pRg st="2" end="2"/>
                                            </p:txEl>
                                          </p:spTgt>
                                        </p:tgtEl>
                                      </p:cBhvr>
                                    </p:animEffect>
                                  </p:childTnLst>
                                </p:cTn>
                              </p:par>
                              <p:par>
                                <p:cTn id="23" presetID="53" presetClass="entr" presetSubtype="0" fill="hold" nodeType="withEffect">
                                  <p:stCondLst>
                                    <p:cond delay="0"/>
                                  </p:stCondLst>
                                  <p:childTnLst>
                                    <p:set>
                                      <p:cBhvr>
                                        <p:cTn id="24" dur="1" fill="hold">
                                          <p:stCondLst>
                                            <p:cond delay="0"/>
                                          </p:stCondLst>
                                        </p:cTn>
                                        <p:tgtEl>
                                          <p:spTgt spid="35">
                                            <p:txEl>
                                              <p:pRg st="5" end="5"/>
                                            </p:txEl>
                                          </p:spTgt>
                                        </p:tgtEl>
                                        <p:attrNameLst>
                                          <p:attrName>style.visibility</p:attrName>
                                        </p:attrNameLst>
                                      </p:cBhvr>
                                      <p:to>
                                        <p:strVal val="visible"/>
                                      </p:to>
                                    </p:set>
                                    <p:anim calcmode="lin" valueType="num">
                                      <p:cBhvr>
                                        <p:cTn id="25" dur="2000" fill="hold"/>
                                        <p:tgtEl>
                                          <p:spTgt spid="35">
                                            <p:txEl>
                                              <p:pRg st="5" end="5"/>
                                            </p:txEl>
                                          </p:spTgt>
                                        </p:tgtEl>
                                        <p:attrNameLst>
                                          <p:attrName>ppt_w</p:attrName>
                                        </p:attrNameLst>
                                      </p:cBhvr>
                                      <p:tavLst>
                                        <p:tav tm="0">
                                          <p:val>
                                            <p:fltVal val="0"/>
                                          </p:val>
                                        </p:tav>
                                        <p:tav tm="100000">
                                          <p:val>
                                            <p:strVal val="#ppt_w"/>
                                          </p:val>
                                        </p:tav>
                                      </p:tavLst>
                                    </p:anim>
                                    <p:anim calcmode="lin" valueType="num">
                                      <p:cBhvr>
                                        <p:cTn id="26" dur="2000" fill="hold"/>
                                        <p:tgtEl>
                                          <p:spTgt spid="35">
                                            <p:txEl>
                                              <p:pRg st="5" end="5"/>
                                            </p:txEl>
                                          </p:spTgt>
                                        </p:tgtEl>
                                        <p:attrNameLst>
                                          <p:attrName>ppt_h</p:attrName>
                                        </p:attrNameLst>
                                      </p:cBhvr>
                                      <p:tavLst>
                                        <p:tav tm="0">
                                          <p:val>
                                            <p:fltVal val="0"/>
                                          </p:val>
                                        </p:tav>
                                        <p:tav tm="100000">
                                          <p:val>
                                            <p:strVal val="#ppt_h"/>
                                          </p:val>
                                        </p:tav>
                                      </p:tavLst>
                                    </p:anim>
                                    <p:animEffect transition="in" filter="fade">
                                      <p:cBhvr>
                                        <p:cTn id="27" dur="2000"/>
                                        <p:tgtEl>
                                          <p:spTgt spid="35">
                                            <p:txEl>
                                              <p:pRg st="5" end="5"/>
                                            </p:txEl>
                                          </p:spTgt>
                                        </p:tgtEl>
                                      </p:cBhvr>
                                    </p:animEffect>
                                  </p:childTnLst>
                                </p:cTn>
                              </p:par>
                              <p:par>
                                <p:cTn id="28" presetID="53" presetClass="entr" presetSubtype="0" fill="hold" nodeType="withEffect">
                                  <p:stCondLst>
                                    <p:cond delay="0"/>
                                  </p:stCondLst>
                                  <p:childTnLst>
                                    <p:set>
                                      <p:cBhvr>
                                        <p:cTn id="29" dur="1" fill="hold">
                                          <p:stCondLst>
                                            <p:cond delay="0"/>
                                          </p:stCondLst>
                                        </p:cTn>
                                        <p:tgtEl>
                                          <p:spTgt spid="35">
                                            <p:txEl>
                                              <p:pRg st="6" end="6"/>
                                            </p:txEl>
                                          </p:spTgt>
                                        </p:tgtEl>
                                        <p:attrNameLst>
                                          <p:attrName>style.visibility</p:attrName>
                                        </p:attrNameLst>
                                      </p:cBhvr>
                                      <p:to>
                                        <p:strVal val="visible"/>
                                      </p:to>
                                    </p:set>
                                    <p:anim calcmode="lin" valueType="num">
                                      <p:cBhvr>
                                        <p:cTn id="30" dur="2000" fill="hold"/>
                                        <p:tgtEl>
                                          <p:spTgt spid="35">
                                            <p:txEl>
                                              <p:pRg st="6" end="6"/>
                                            </p:txEl>
                                          </p:spTgt>
                                        </p:tgtEl>
                                        <p:attrNameLst>
                                          <p:attrName>ppt_w</p:attrName>
                                        </p:attrNameLst>
                                      </p:cBhvr>
                                      <p:tavLst>
                                        <p:tav tm="0">
                                          <p:val>
                                            <p:fltVal val="0"/>
                                          </p:val>
                                        </p:tav>
                                        <p:tav tm="100000">
                                          <p:val>
                                            <p:strVal val="#ppt_w"/>
                                          </p:val>
                                        </p:tav>
                                      </p:tavLst>
                                    </p:anim>
                                    <p:anim calcmode="lin" valueType="num">
                                      <p:cBhvr>
                                        <p:cTn id="31" dur="2000" fill="hold"/>
                                        <p:tgtEl>
                                          <p:spTgt spid="35">
                                            <p:txEl>
                                              <p:pRg st="6" end="6"/>
                                            </p:txEl>
                                          </p:spTgt>
                                        </p:tgtEl>
                                        <p:attrNameLst>
                                          <p:attrName>ppt_h</p:attrName>
                                        </p:attrNameLst>
                                      </p:cBhvr>
                                      <p:tavLst>
                                        <p:tav tm="0">
                                          <p:val>
                                            <p:fltVal val="0"/>
                                          </p:val>
                                        </p:tav>
                                        <p:tav tm="100000">
                                          <p:val>
                                            <p:strVal val="#ppt_h"/>
                                          </p:val>
                                        </p:tav>
                                      </p:tavLst>
                                    </p:anim>
                                    <p:animEffect transition="in" filter="fade">
                                      <p:cBhvr>
                                        <p:cTn id="32" dur="2000"/>
                                        <p:tgtEl>
                                          <p:spTgt spid="35">
                                            <p:txEl>
                                              <p:pRg st="6" end="6"/>
                                            </p:txEl>
                                          </p:spTgt>
                                        </p:tgtEl>
                                      </p:cBhvr>
                                    </p:animEffect>
                                  </p:childTnLst>
                                </p:cTn>
                              </p:par>
                              <p:par>
                                <p:cTn id="33" presetID="53" presetClass="entr" presetSubtype="0" fill="hold" nodeType="withEffect">
                                  <p:stCondLst>
                                    <p:cond delay="0"/>
                                  </p:stCondLst>
                                  <p:childTnLst>
                                    <p:set>
                                      <p:cBhvr>
                                        <p:cTn id="34" dur="1" fill="hold">
                                          <p:stCondLst>
                                            <p:cond delay="0"/>
                                          </p:stCondLst>
                                        </p:cTn>
                                        <p:tgtEl>
                                          <p:spTgt spid="35">
                                            <p:txEl>
                                              <p:pRg st="7" end="7"/>
                                            </p:txEl>
                                          </p:spTgt>
                                        </p:tgtEl>
                                        <p:attrNameLst>
                                          <p:attrName>style.visibility</p:attrName>
                                        </p:attrNameLst>
                                      </p:cBhvr>
                                      <p:to>
                                        <p:strVal val="visible"/>
                                      </p:to>
                                    </p:set>
                                    <p:anim calcmode="lin" valueType="num">
                                      <p:cBhvr>
                                        <p:cTn id="35" dur="2000" fill="hold"/>
                                        <p:tgtEl>
                                          <p:spTgt spid="35">
                                            <p:txEl>
                                              <p:pRg st="7" end="7"/>
                                            </p:txEl>
                                          </p:spTgt>
                                        </p:tgtEl>
                                        <p:attrNameLst>
                                          <p:attrName>ppt_w</p:attrName>
                                        </p:attrNameLst>
                                      </p:cBhvr>
                                      <p:tavLst>
                                        <p:tav tm="0">
                                          <p:val>
                                            <p:fltVal val="0"/>
                                          </p:val>
                                        </p:tav>
                                        <p:tav tm="100000">
                                          <p:val>
                                            <p:strVal val="#ppt_w"/>
                                          </p:val>
                                        </p:tav>
                                      </p:tavLst>
                                    </p:anim>
                                    <p:anim calcmode="lin" valueType="num">
                                      <p:cBhvr>
                                        <p:cTn id="36" dur="2000" fill="hold"/>
                                        <p:tgtEl>
                                          <p:spTgt spid="35">
                                            <p:txEl>
                                              <p:pRg st="7" end="7"/>
                                            </p:txEl>
                                          </p:spTgt>
                                        </p:tgtEl>
                                        <p:attrNameLst>
                                          <p:attrName>ppt_h</p:attrName>
                                        </p:attrNameLst>
                                      </p:cBhvr>
                                      <p:tavLst>
                                        <p:tav tm="0">
                                          <p:val>
                                            <p:fltVal val="0"/>
                                          </p:val>
                                        </p:tav>
                                        <p:tav tm="100000">
                                          <p:val>
                                            <p:strVal val="#ppt_h"/>
                                          </p:val>
                                        </p:tav>
                                      </p:tavLst>
                                    </p:anim>
                                    <p:animEffect transition="in" filter="fade">
                                      <p:cBhvr>
                                        <p:cTn id="37" dur="2000"/>
                                        <p:tgtEl>
                                          <p:spTgt spid="35">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xit" presetSubtype="16" fill="hold" grpId="0" nodeType="clickEffect">
                                  <p:stCondLst>
                                    <p:cond delay="0"/>
                                  </p:stCondLst>
                                  <p:childTnLst>
                                    <p:animEffect transition="out" filter="box(in)">
                                      <p:cBhvr>
                                        <p:cTn id="41" dur="500"/>
                                        <p:tgtEl>
                                          <p:spTgt spid="35">
                                            <p:txEl>
                                              <p:pRg st="0" end="0"/>
                                            </p:txEl>
                                          </p:spTgt>
                                        </p:tgtEl>
                                      </p:cBhvr>
                                    </p:animEffect>
                                    <p:set>
                                      <p:cBhvr>
                                        <p:cTn id="42" dur="1" fill="hold">
                                          <p:stCondLst>
                                            <p:cond delay="499"/>
                                          </p:stCondLst>
                                        </p:cTn>
                                        <p:tgtEl>
                                          <p:spTgt spid="35">
                                            <p:txEl>
                                              <p:pRg st="0" end="0"/>
                                            </p:txEl>
                                          </p:spTgt>
                                        </p:tgtEl>
                                        <p:attrNameLst>
                                          <p:attrName>style.visibility</p:attrName>
                                        </p:attrNameLst>
                                      </p:cBhvr>
                                      <p:to>
                                        <p:strVal val="hidden"/>
                                      </p:to>
                                    </p:set>
                                  </p:childTnLst>
                                </p:cTn>
                              </p:par>
                              <p:par>
                                <p:cTn id="43" presetID="4" presetClass="exit" presetSubtype="16" fill="hold" grpId="0" nodeType="withEffect">
                                  <p:stCondLst>
                                    <p:cond delay="0"/>
                                  </p:stCondLst>
                                  <p:childTnLst>
                                    <p:animEffect transition="out" filter="box(in)">
                                      <p:cBhvr>
                                        <p:cTn id="44" dur="500"/>
                                        <p:tgtEl>
                                          <p:spTgt spid="35">
                                            <p:txEl>
                                              <p:pRg st="1" end="1"/>
                                            </p:txEl>
                                          </p:spTgt>
                                        </p:tgtEl>
                                      </p:cBhvr>
                                    </p:animEffect>
                                    <p:set>
                                      <p:cBhvr>
                                        <p:cTn id="45" dur="1" fill="hold">
                                          <p:stCondLst>
                                            <p:cond delay="499"/>
                                          </p:stCondLst>
                                        </p:cTn>
                                        <p:tgtEl>
                                          <p:spTgt spid="35">
                                            <p:txEl>
                                              <p:pRg st="1" end="1"/>
                                            </p:txEl>
                                          </p:spTgt>
                                        </p:tgtEl>
                                        <p:attrNameLst>
                                          <p:attrName>style.visibility</p:attrName>
                                        </p:attrNameLst>
                                      </p:cBhvr>
                                      <p:to>
                                        <p:strVal val="hidden"/>
                                      </p:to>
                                    </p:set>
                                  </p:childTnLst>
                                </p:cTn>
                              </p:par>
                              <p:par>
                                <p:cTn id="46" presetID="4" presetClass="exit" presetSubtype="16" fill="hold" grpId="0" nodeType="withEffect">
                                  <p:stCondLst>
                                    <p:cond delay="0"/>
                                  </p:stCondLst>
                                  <p:childTnLst>
                                    <p:animEffect transition="out" filter="box(in)">
                                      <p:cBhvr>
                                        <p:cTn id="47" dur="500"/>
                                        <p:tgtEl>
                                          <p:spTgt spid="35">
                                            <p:txEl>
                                              <p:pRg st="2" end="2"/>
                                            </p:txEl>
                                          </p:spTgt>
                                        </p:tgtEl>
                                      </p:cBhvr>
                                    </p:animEffect>
                                    <p:set>
                                      <p:cBhvr>
                                        <p:cTn id="48" dur="1" fill="hold">
                                          <p:stCondLst>
                                            <p:cond delay="499"/>
                                          </p:stCondLst>
                                        </p:cTn>
                                        <p:tgtEl>
                                          <p:spTgt spid="35">
                                            <p:txEl>
                                              <p:pRg st="2" end="2"/>
                                            </p:txEl>
                                          </p:spTgt>
                                        </p:tgtEl>
                                        <p:attrNameLst>
                                          <p:attrName>style.visibility</p:attrName>
                                        </p:attrNameLst>
                                      </p:cBhvr>
                                      <p:to>
                                        <p:strVal val="hidden"/>
                                      </p:to>
                                    </p:set>
                                  </p:childTnLst>
                                </p:cTn>
                              </p:par>
                              <p:par>
                                <p:cTn id="49" presetID="4" presetClass="exit" presetSubtype="16" fill="hold" grpId="0" nodeType="withEffect">
                                  <p:stCondLst>
                                    <p:cond delay="0"/>
                                  </p:stCondLst>
                                  <p:childTnLst>
                                    <p:animEffect transition="out" filter="box(in)">
                                      <p:cBhvr>
                                        <p:cTn id="50" dur="500"/>
                                        <p:tgtEl>
                                          <p:spTgt spid="35">
                                            <p:txEl>
                                              <p:pRg st="5" end="5"/>
                                            </p:txEl>
                                          </p:spTgt>
                                        </p:tgtEl>
                                      </p:cBhvr>
                                    </p:animEffect>
                                    <p:set>
                                      <p:cBhvr>
                                        <p:cTn id="51" dur="1" fill="hold">
                                          <p:stCondLst>
                                            <p:cond delay="499"/>
                                          </p:stCondLst>
                                        </p:cTn>
                                        <p:tgtEl>
                                          <p:spTgt spid="35">
                                            <p:txEl>
                                              <p:pRg st="5" end="5"/>
                                            </p:txEl>
                                          </p:spTgt>
                                        </p:tgtEl>
                                        <p:attrNameLst>
                                          <p:attrName>style.visibility</p:attrName>
                                        </p:attrNameLst>
                                      </p:cBhvr>
                                      <p:to>
                                        <p:strVal val="hidden"/>
                                      </p:to>
                                    </p:set>
                                  </p:childTnLst>
                                </p:cTn>
                              </p:par>
                              <p:par>
                                <p:cTn id="52" presetID="4" presetClass="exit" presetSubtype="16" fill="hold" grpId="0" nodeType="withEffect">
                                  <p:stCondLst>
                                    <p:cond delay="0"/>
                                  </p:stCondLst>
                                  <p:childTnLst>
                                    <p:animEffect transition="out" filter="box(in)">
                                      <p:cBhvr>
                                        <p:cTn id="53" dur="500"/>
                                        <p:tgtEl>
                                          <p:spTgt spid="35">
                                            <p:txEl>
                                              <p:pRg st="6" end="6"/>
                                            </p:txEl>
                                          </p:spTgt>
                                        </p:tgtEl>
                                      </p:cBhvr>
                                    </p:animEffect>
                                    <p:set>
                                      <p:cBhvr>
                                        <p:cTn id="54" dur="1" fill="hold">
                                          <p:stCondLst>
                                            <p:cond delay="499"/>
                                          </p:stCondLst>
                                        </p:cTn>
                                        <p:tgtEl>
                                          <p:spTgt spid="35">
                                            <p:txEl>
                                              <p:pRg st="6" end="6"/>
                                            </p:txEl>
                                          </p:spTgt>
                                        </p:tgtEl>
                                        <p:attrNameLst>
                                          <p:attrName>style.visibility</p:attrName>
                                        </p:attrNameLst>
                                      </p:cBhvr>
                                      <p:to>
                                        <p:strVal val="hidden"/>
                                      </p:to>
                                    </p:set>
                                  </p:childTnLst>
                                </p:cTn>
                              </p:par>
                              <p:par>
                                <p:cTn id="55" presetID="4" presetClass="exit" presetSubtype="16" fill="hold" grpId="0" nodeType="withEffect">
                                  <p:stCondLst>
                                    <p:cond delay="0"/>
                                  </p:stCondLst>
                                  <p:childTnLst>
                                    <p:animEffect transition="out" filter="box(in)">
                                      <p:cBhvr>
                                        <p:cTn id="56" dur="500"/>
                                        <p:tgtEl>
                                          <p:spTgt spid="35">
                                            <p:txEl>
                                              <p:pRg st="7" end="7"/>
                                            </p:txEl>
                                          </p:spTgt>
                                        </p:tgtEl>
                                      </p:cBhvr>
                                    </p:animEffect>
                                    <p:set>
                                      <p:cBhvr>
                                        <p:cTn id="57" dur="1" fill="hold">
                                          <p:stCondLst>
                                            <p:cond delay="499"/>
                                          </p:stCondLst>
                                        </p:cTn>
                                        <p:tgtEl>
                                          <p:spTgt spid="35">
                                            <p:txEl>
                                              <p:pRg st="7" end="7"/>
                                            </p:txEl>
                                          </p:spTgt>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36"/>
                                        </p:tgtEl>
                                        <p:attrNameLst>
                                          <p:attrName>style.visibility</p:attrName>
                                        </p:attrNameLst>
                                      </p:cBhvr>
                                      <p:to>
                                        <p:strVal val="visible"/>
                                      </p:to>
                                    </p:set>
                                    <p:animEffect transition="in" filter="blinds(horizontal)">
                                      <p:cBhvr>
                                        <p:cTn id="62" dur="500"/>
                                        <p:tgtEl>
                                          <p:spTgt spid="36"/>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26"/>
                                        </p:tgtEl>
                                        <p:attrNameLst>
                                          <p:attrName>style.visibility</p:attrName>
                                        </p:attrNameLst>
                                      </p:cBhvr>
                                      <p:to>
                                        <p:strVal val="visible"/>
                                      </p:to>
                                    </p:set>
                                    <p:animEffect transition="in" filter="box(in)">
                                      <p:cBhvr>
                                        <p:cTn id="67" dur="500"/>
                                        <p:tgtEl>
                                          <p:spTgt spid="26"/>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28"/>
                                        </p:tgtEl>
                                        <p:attrNameLst>
                                          <p:attrName>style.visibility</p:attrName>
                                        </p:attrNameLst>
                                      </p:cBhvr>
                                      <p:to>
                                        <p:strVal val="visible"/>
                                      </p:to>
                                    </p:set>
                                    <p:animEffect transition="in" filter="box(in)">
                                      <p:cBhvr>
                                        <p:cTn id="72" dur="500"/>
                                        <p:tgtEl>
                                          <p:spTgt spid="28"/>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nodeType="clickEffect">
                                  <p:stCondLst>
                                    <p:cond delay="0"/>
                                  </p:stCondLst>
                                  <p:childTnLst>
                                    <p:set>
                                      <p:cBhvr>
                                        <p:cTn id="76" dur="1" fill="hold">
                                          <p:stCondLst>
                                            <p:cond delay="0"/>
                                          </p:stCondLst>
                                        </p:cTn>
                                        <p:tgtEl>
                                          <p:spTgt spid="41"/>
                                        </p:tgtEl>
                                        <p:attrNameLst>
                                          <p:attrName>style.visibility</p:attrName>
                                        </p:attrNameLst>
                                      </p:cBhvr>
                                      <p:to>
                                        <p:strVal val="visible"/>
                                      </p:to>
                                    </p:set>
                                    <p:animEffect transition="in" filter="blinds(horizontal)">
                                      <p:cBhvr>
                                        <p:cTn id="77" dur="500"/>
                                        <p:tgtEl>
                                          <p:spTgt spid="41"/>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grpId="2" nodeType="clickEffect">
                                  <p:stCondLst>
                                    <p:cond delay="0"/>
                                  </p:stCondLst>
                                  <p:childTnLst>
                                    <p:set>
                                      <p:cBhvr>
                                        <p:cTn id="81" dur="1" fill="hold">
                                          <p:stCondLst>
                                            <p:cond delay="0"/>
                                          </p:stCondLst>
                                        </p:cTn>
                                        <p:tgtEl>
                                          <p:spTgt spid="43"/>
                                        </p:tgtEl>
                                        <p:attrNameLst>
                                          <p:attrName>style.visibility</p:attrName>
                                        </p:attrNameLst>
                                      </p:cBhvr>
                                      <p:to>
                                        <p:strVal val="visible"/>
                                      </p:to>
                                    </p:set>
                                    <p:animEffect transition="in" filter="blinds(horizontal)">
                                      <p:cBhvr>
                                        <p:cTn id="82" dur="500"/>
                                        <p:tgtEl>
                                          <p:spTgt spid="43"/>
                                        </p:tgtEl>
                                      </p:cBhvr>
                                    </p:animEffect>
                                  </p:childTnLst>
                                </p:cTn>
                              </p:par>
                            </p:childTnLst>
                          </p:cTn>
                        </p:par>
                      </p:childTnLst>
                    </p:cTn>
                  </p:par>
                  <p:par>
                    <p:cTn id="83" fill="hold">
                      <p:stCondLst>
                        <p:cond delay="indefinite"/>
                      </p:stCondLst>
                      <p:childTnLst>
                        <p:par>
                          <p:cTn id="84" fill="hold">
                            <p:stCondLst>
                              <p:cond delay="0"/>
                            </p:stCondLst>
                            <p:childTnLst>
                              <p:par>
                                <p:cTn id="85" presetID="4" presetClass="entr" presetSubtype="16" fill="hold" grpId="0" nodeType="clickEffect">
                                  <p:stCondLst>
                                    <p:cond delay="0"/>
                                  </p:stCondLst>
                                  <p:childTnLst>
                                    <p:set>
                                      <p:cBhvr>
                                        <p:cTn id="86" dur="1" fill="hold">
                                          <p:stCondLst>
                                            <p:cond delay="0"/>
                                          </p:stCondLst>
                                        </p:cTn>
                                        <p:tgtEl>
                                          <p:spTgt spid="30"/>
                                        </p:tgtEl>
                                        <p:attrNameLst>
                                          <p:attrName>style.visibility</p:attrName>
                                        </p:attrNameLst>
                                      </p:cBhvr>
                                      <p:to>
                                        <p:strVal val="visible"/>
                                      </p:to>
                                    </p:set>
                                    <p:animEffect transition="in" filter="box(in)">
                                      <p:cBhvr>
                                        <p:cTn id="87" dur="500"/>
                                        <p:tgtEl>
                                          <p:spTgt spid="30"/>
                                        </p:tgtEl>
                                      </p:cBhvr>
                                    </p:animEffect>
                                  </p:childTnLst>
                                </p:cTn>
                              </p:par>
                              <p:par>
                                <p:cTn id="88" presetID="3" presetClass="entr" presetSubtype="10" fill="hold" grpId="1" nodeType="withEffect">
                                  <p:stCondLst>
                                    <p:cond delay="0"/>
                                  </p:stCondLst>
                                  <p:childTnLst>
                                    <p:set>
                                      <p:cBhvr>
                                        <p:cTn id="89" dur="1" fill="hold">
                                          <p:stCondLst>
                                            <p:cond delay="0"/>
                                          </p:stCondLst>
                                        </p:cTn>
                                        <p:tgtEl>
                                          <p:spTgt spid="43"/>
                                        </p:tgtEl>
                                        <p:attrNameLst>
                                          <p:attrName>style.visibility</p:attrName>
                                        </p:attrNameLst>
                                      </p:cBhvr>
                                      <p:to>
                                        <p:strVal val="visible"/>
                                      </p:to>
                                    </p:set>
                                    <p:animEffect transition="in" filter="blinds(horizontal)">
                                      <p:cBhvr>
                                        <p:cTn id="90" dur="500"/>
                                        <p:tgtEl>
                                          <p:spTgt spid="43"/>
                                        </p:tgtEl>
                                      </p:cBhvr>
                                    </p:animEffect>
                                  </p:childTnLst>
                                </p:cTn>
                              </p:par>
                            </p:childTnLst>
                          </p:cTn>
                        </p:par>
                      </p:childTnLst>
                    </p:cTn>
                  </p:par>
                  <p:par>
                    <p:cTn id="91" fill="hold">
                      <p:stCondLst>
                        <p:cond delay="indefinite"/>
                      </p:stCondLst>
                      <p:childTnLst>
                        <p:par>
                          <p:cTn id="92" fill="hold">
                            <p:stCondLst>
                              <p:cond delay="0"/>
                            </p:stCondLst>
                            <p:childTnLst>
                              <p:par>
                                <p:cTn id="93" presetID="3" presetClass="entr" presetSubtype="10" fill="hold" grpId="0" nodeType="clickEffect">
                                  <p:stCondLst>
                                    <p:cond delay="0"/>
                                  </p:stCondLst>
                                  <p:childTnLst>
                                    <p:set>
                                      <p:cBhvr>
                                        <p:cTn id="94" dur="1" fill="hold">
                                          <p:stCondLst>
                                            <p:cond delay="0"/>
                                          </p:stCondLst>
                                        </p:cTn>
                                        <p:tgtEl>
                                          <p:spTgt spid="16404"/>
                                        </p:tgtEl>
                                        <p:attrNameLst>
                                          <p:attrName>style.visibility</p:attrName>
                                        </p:attrNameLst>
                                      </p:cBhvr>
                                      <p:to>
                                        <p:strVal val="visible"/>
                                      </p:to>
                                    </p:set>
                                    <p:animEffect transition="in" filter="blinds(horizontal)">
                                      <p:cBhvr>
                                        <p:cTn id="95" dur="500"/>
                                        <p:tgtEl>
                                          <p:spTgt spid="164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build="allAtOnce"/>
      <p:bldP spid="36" grpId="0"/>
      <p:bldP spid="43" grpId="1"/>
      <p:bldP spid="43" grpId="2"/>
      <p:bldP spid="30" grpId="0"/>
      <p:bldP spid="22558" grpId="0"/>
      <p:bldP spid="1640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rot="5400000">
            <a:off x="655638" y="3886200"/>
            <a:ext cx="5945188"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0482" name="Rectangle 5"/>
          <p:cNvSpPr>
            <a:spLocks noChangeArrowheads="1"/>
          </p:cNvSpPr>
          <p:nvPr/>
        </p:nvSpPr>
        <p:spPr bwMode="auto">
          <a:xfrm>
            <a:off x="0" y="0"/>
            <a:ext cx="9144000" cy="685800"/>
          </a:xfrm>
          <a:prstGeom prst="rect">
            <a:avLst/>
          </a:prstGeom>
          <a:solidFill>
            <a:schemeClr val="tx1"/>
          </a:solidFill>
          <a:ln w="57150" cmpd="thinThick">
            <a:pattFill prst="pct90">
              <a:fgClr>
                <a:srgbClr val="993300"/>
              </a:fgClr>
              <a:bgClr>
                <a:srgbClr val="FFFFFF"/>
              </a:bgClr>
            </a:pattFill>
            <a:miter lim="800000"/>
            <a:headEnd/>
            <a:tailEnd/>
          </a:ln>
        </p:spPr>
        <p:txBody>
          <a:bodyPr wrap="none" anchor="ctr"/>
          <a:lstStyle/>
          <a:p>
            <a:pPr algn="ctr" eaLnBrk="0" hangingPunct="0"/>
            <a:r>
              <a:rPr lang="en-US" sz="2800" b="1">
                <a:solidFill>
                  <a:srgbClr val="000099"/>
                </a:solidFill>
                <a:latin typeface=".VnTimeH" pitchFamily="34" charset="0"/>
              </a:rPr>
              <a:t> </a:t>
            </a:r>
          </a:p>
        </p:txBody>
      </p:sp>
      <p:sp>
        <p:nvSpPr>
          <p:cNvPr id="20483" name="Text Box 13"/>
          <p:cNvSpPr txBox="1">
            <a:spLocks noChangeArrowheads="1"/>
          </p:cNvSpPr>
          <p:nvPr/>
        </p:nvSpPr>
        <p:spPr bwMode="gray">
          <a:xfrm>
            <a:off x="0" y="76200"/>
            <a:ext cx="1308100" cy="400050"/>
          </a:xfrm>
          <a:prstGeom prst="rect">
            <a:avLst/>
          </a:prstGeom>
          <a:noFill/>
          <a:ln w="9525">
            <a:noFill/>
            <a:miter lim="800000"/>
            <a:headEnd/>
            <a:tailEnd/>
          </a:ln>
        </p:spPr>
        <p:txBody>
          <a:bodyPr wrap="none">
            <a:spAutoFit/>
          </a:bodyPr>
          <a:lstStyle/>
          <a:p>
            <a:pPr algn="ctr" eaLnBrk="0" hangingPunct="0"/>
            <a:r>
              <a:rPr lang="en-US" altLang="vi-VN" sz="2000" b="1">
                <a:solidFill>
                  <a:srgbClr val="FFFFFF"/>
                </a:solidFill>
                <a:latin typeface="Times New Roman" pitchFamily="18" charset="0"/>
                <a:cs typeface="Times New Roman" pitchFamily="18" charset="0"/>
              </a:rPr>
              <a:t>Ngữ văn 8</a:t>
            </a:r>
          </a:p>
        </p:txBody>
      </p:sp>
      <p:grpSp>
        <p:nvGrpSpPr>
          <p:cNvPr id="20484" name="Group 10"/>
          <p:cNvGrpSpPr>
            <a:grpSpLocks/>
          </p:cNvGrpSpPr>
          <p:nvPr/>
        </p:nvGrpSpPr>
        <p:grpSpPr bwMode="auto">
          <a:xfrm>
            <a:off x="76200" y="0"/>
            <a:ext cx="1204913" cy="628650"/>
            <a:chOff x="2016" y="1920"/>
            <a:chExt cx="1680" cy="1680"/>
          </a:xfrm>
        </p:grpSpPr>
        <p:sp>
          <p:nvSpPr>
            <p:cNvPr id="12" name="Oval 11"/>
            <p:cNvSpPr>
              <a:spLocks noChangeArrowheads="1"/>
            </p:cNvSpPr>
            <p:nvPr/>
          </p:nvSpPr>
          <p:spPr bwMode="gray">
            <a:xfrm>
              <a:off x="2016" y="1920"/>
              <a:ext cx="1680" cy="1680"/>
            </a:xfrm>
            <a:prstGeom prst="ellipse">
              <a:avLst/>
            </a:prstGeom>
            <a:gradFill rotWithShape="1">
              <a:gsLst>
                <a:gs pos="0">
                  <a:schemeClr val="accent2"/>
                </a:gs>
                <a:gs pos="100000">
                  <a:schemeClr val="accent2">
                    <a:gamma/>
                    <a:shade val="63529"/>
                    <a:invGamma/>
                  </a:schemeClr>
                </a:gs>
              </a:gsLst>
              <a:lin ang="5400000" scaled="1"/>
            </a:gradFill>
            <a:ln w="9525">
              <a:noFill/>
              <a:round/>
              <a:headEnd/>
              <a:tailEnd/>
            </a:ln>
            <a:effectLst/>
          </p:spPr>
          <p:txBody>
            <a:bodyPr wrap="none" anchor="ctr"/>
            <a:lstStyle/>
            <a:p>
              <a:pPr fontAlgn="auto">
                <a:spcBef>
                  <a:spcPts val="0"/>
                </a:spcBef>
                <a:spcAft>
                  <a:spcPts val="0"/>
                </a:spcAft>
                <a:defRPr/>
              </a:pPr>
              <a:endParaRPr lang="en-US">
                <a:latin typeface="+mn-lt"/>
                <a:cs typeface="+mn-cs"/>
              </a:endParaRPr>
            </a:p>
          </p:txBody>
        </p:sp>
        <p:sp>
          <p:nvSpPr>
            <p:cNvPr id="20503" name="Freeform 12"/>
            <p:cNvSpPr>
              <a:spLocks/>
            </p:cNvSpPr>
            <p:nvPr/>
          </p:nvSpPr>
          <p:spPr bwMode="gray">
            <a:xfrm>
              <a:off x="2208" y="1948"/>
              <a:ext cx="1296" cy="634"/>
            </a:xfrm>
            <a:custGeom>
              <a:avLst/>
              <a:gdLst>
                <a:gd name="T0" fmla="*/ 871 w 1321"/>
                <a:gd name="T1" fmla="*/ 35 h 712"/>
                <a:gd name="T2" fmla="*/ 882 w 1321"/>
                <a:gd name="T3" fmla="*/ 38 h 712"/>
                <a:gd name="T4" fmla="*/ 885 w 1321"/>
                <a:gd name="T5" fmla="*/ 42 h 712"/>
                <a:gd name="T6" fmla="*/ 880 w 1321"/>
                <a:gd name="T7" fmla="*/ 45 h 712"/>
                <a:gd name="T8" fmla="*/ 869 w 1321"/>
                <a:gd name="T9" fmla="*/ 48 h 712"/>
                <a:gd name="T10" fmla="*/ 852 w 1321"/>
                <a:gd name="T11" fmla="*/ 51 h 712"/>
                <a:gd name="T12" fmla="*/ 829 w 1321"/>
                <a:gd name="T13" fmla="*/ 53 h 712"/>
                <a:gd name="T14" fmla="*/ 801 w 1321"/>
                <a:gd name="T15" fmla="*/ 54 h 712"/>
                <a:gd name="T16" fmla="*/ 768 w 1321"/>
                <a:gd name="T17" fmla="*/ 57 h 712"/>
                <a:gd name="T18" fmla="*/ 731 w 1321"/>
                <a:gd name="T19" fmla="*/ 59 h 712"/>
                <a:gd name="T20" fmla="*/ 690 w 1321"/>
                <a:gd name="T21" fmla="*/ 60 h 712"/>
                <a:gd name="T22" fmla="*/ 648 w 1321"/>
                <a:gd name="T23" fmla="*/ 61 h 712"/>
                <a:gd name="T24" fmla="*/ 600 w 1321"/>
                <a:gd name="T25" fmla="*/ 61 h 712"/>
                <a:gd name="T26" fmla="*/ 552 w 1321"/>
                <a:gd name="T27" fmla="*/ 61 h 712"/>
                <a:gd name="T28" fmla="*/ 533 w 1321"/>
                <a:gd name="T29" fmla="*/ 62 h 712"/>
                <a:gd name="T30" fmla="*/ 319 w 1321"/>
                <a:gd name="T31" fmla="*/ 62 h 712"/>
                <a:gd name="T32" fmla="*/ 316 w 1321"/>
                <a:gd name="T33" fmla="*/ 62 h 712"/>
                <a:gd name="T34" fmla="*/ 274 w 1321"/>
                <a:gd name="T35" fmla="*/ 61 h 712"/>
                <a:gd name="T36" fmla="*/ 233 w 1321"/>
                <a:gd name="T37" fmla="*/ 61 h 712"/>
                <a:gd name="T38" fmla="*/ 195 w 1321"/>
                <a:gd name="T39" fmla="*/ 61 h 712"/>
                <a:gd name="T40" fmla="*/ 159 w 1321"/>
                <a:gd name="T41" fmla="*/ 60 h 712"/>
                <a:gd name="T42" fmla="*/ 125 w 1321"/>
                <a:gd name="T43" fmla="*/ 60 h 712"/>
                <a:gd name="T44" fmla="*/ 96 w 1321"/>
                <a:gd name="T45" fmla="*/ 58 h 712"/>
                <a:gd name="T46" fmla="*/ 69 w 1321"/>
                <a:gd name="T47" fmla="*/ 56 h 712"/>
                <a:gd name="T48" fmla="*/ 46 w 1321"/>
                <a:gd name="T49" fmla="*/ 54 h 712"/>
                <a:gd name="T50" fmla="*/ 26 w 1321"/>
                <a:gd name="T51" fmla="*/ 53 h 712"/>
                <a:gd name="T52" fmla="*/ 18 w 1321"/>
                <a:gd name="T53" fmla="*/ 51 h 712"/>
                <a:gd name="T54" fmla="*/ 6 w 1321"/>
                <a:gd name="T55" fmla="*/ 48 h 712"/>
                <a:gd name="T56" fmla="*/ 0 w 1321"/>
                <a:gd name="T57" fmla="*/ 46 h 712"/>
                <a:gd name="T58" fmla="*/ 0 w 1321"/>
                <a:gd name="T59" fmla="*/ 45 h 712"/>
                <a:gd name="T60" fmla="*/ 4 w 1321"/>
                <a:gd name="T61" fmla="*/ 42 h 712"/>
                <a:gd name="T62" fmla="*/ 16 w 1321"/>
                <a:gd name="T63" fmla="*/ 38 h 712"/>
                <a:gd name="T64" fmla="*/ 30 w 1321"/>
                <a:gd name="T65" fmla="*/ 33 h 712"/>
                <a:gd name="T66" fmla="*/ 65 w 1321"/>
                <a:gd name="T67" fmla="*/ 26 h 712"/>
                <a:gd name="T68" fmla="*/ 100 w 1321"/>
                <a:gd name="T69" fmla="*/ 20 h 712"/>
                <a:gd name="T70" fmla="*/ 136 w 1321"/>
                <a:gd name="T71" fmla="*/ 15 h 712"/>
                <a:gd name="T72" fmla="*/ 180 w 1321"/>
                <a:gd name="T73" fmla="*/ 11 h 712"/>
                <a:gd name="T74" fmla="*/ 229 w 1321"/>
                <a:gd name="T75" fmla="*/ 7 h 712"/>
                <a:gd name="T76" fmla="*/ 278 w 1321"/>
                <a:gd name="T77" fmla="*/ 4 h 712"/>
                <a:gd name="T78" fmla="*/ 333 w 1321"/>
                <a:gd name="T79" fmla="*/ 4 h 712"/>
                <a:gd name="T80" fmla="*/ 389 w 1321"/>
                <a:gd name="T81" fmla="*/ 4 h 712"/>
                <a:gd name="T82" fmla="*/ 447 w 1321"/>
                <a:gd name="T83" fmla="*/ 0 h 712"/>
                <a:gd name="T84" fmla="*/ 447 w 1321"/>
                <a:gd name="T85" fmla="*/ 0 h 712"/>
                <a:gd name="T86" fmla="*/ 508 w 1321"/>
                <a:gd name="T87" fmla="*/ 4 h 712"/>
                <a:gd name="T88" fmla="*/ 567 w 1321"/>
                <a:gd name="T89" fmla="*/ 4 h 712"/>
                <a:gd name="T90" fmla="*/ 624 w 1321"/>
                <a:gd name="T91" fmla="*/ 4 h 712"/>
                <a:gd name="T92" fmla="*/ 677 w 1321"/>
                <a:gd name="T93" fmla="*/ 8 h 712"/>
                <a:gd name="T94" fmla="*/ 724 w 1321"/>
                <a:gd name="T95" fmla="*/ 12 h 712"/>
                <a:gd name="T96" fmla="*/ 769 w 1321"/>
                <a:gd name="T97" fmla="*/ 17 h 712"/>
                <a:gd name="T98" fmla="*/ 808 w 1321"/>
                <a:gd name="T99" fmla="*/ 22 h 712"/>
                <a:gd name="T100" fmla="*/ 842 w 1321"/>
                <a:gd name="T101" fmla="*/ 28 h 712"/>
                <a:gd name="T102" fmla="*/ 871 w 1321"/>
                <a:gd name="T103" fmla="*/ 35 h 712"/>
                <a:gd name="T104" fmla="*/ 871 w 1321"/>
                <a:gd name="T105" fmla="*/ 35 h 71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321"/>
                <a:gd name="T160" fmla="*/ 0 h 712"/>
                <a:gd name="T161" fmla="*/ 1321 w 1321"/>
                <a:gd name="T162" fmla="*/ 712 h 71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759" y="6"/>
                  </a:lnTo>
                  <a:lnTo>
                    <a:pt x="847" y="23"/>
                  </a:lnTo>
                  <a:lnTo>
                    <a:pt x="932" y="53"/>
                  </a:lnTo>
                  <a:lnTo>
                    <a:pt x="1010" y="90"/>
                  </a:lnTo>
                  <a:lnTo>
                    <a:pt x="1082" y="137"/>
                  </a:lnTo>
                  <a:lnTo>
                    <a:pt x="1149" y="194"/>
                  </a:lnTo>
                  <a:lnTo>
                    <a:pt x="1208" y="256"/>
                  </a:lnTo>
                  <a:lnTo>
                    <a:pt x="1258" y="325"/>
                  </a:lnTo>
                  <a:lnTo>
                    <a:pt x="1301" y="401"/>
                  </a:lnTo>
                  <a:close/>
                </a:path>
              </a:pathLst>
            </a:custGeom>
            <a:gradFill rotWithShape="1">
              <a:gsLst>
                <a:gs pos="0">
                  <a:srgbClr val="FFFFFF"/>
                </a:gs>
                <a:gs pos="100000">
                  <a:schemeClr val="accent2"/>
                </a:gs>
              </a:gsLst>
              <a:lin ang="5400000" scaled="1"/>
            </a:gradFill>
            <a:ln w="0">
              <a:noFill/>
              <a:round/>
              <a:headEnd/>
              <a:tailEnd/>
            </a:ln>
          </p:spPr>
          <p:txBody>
            <a:bodyPr/>
            <a:lstStyle/>
            <a:p>
              <a:endParaRPr lang="en-US"/>
            </a:p>
          </p:txBody>
        </p:sp>
      </p:grpSp>
      <p:sp>
        <p:nvSpPr>
          <p:cNvPr id="20485" name="Text Box 13"/>
          <p:cNvSpPr txBox="1">
            <a:spLocks noChangeArrowheads="1"/>
          </p:cNvSpPr>
          <p:nvPr/>
        </p:nvSpPr>
        <p:spPr bwMode="gray">
          <a:xfrm>
            <a:off x="0" y="76200"/>
            <a:ext cx="1308100" cy="400050"/>
          </a:xfrm>
          <a:prstGeom prst="rect">
            <a:avLst/>
          </a:prstGeom>
          <a:noFill/>
          <a:ln w="9525">
            <a:noFill/>
            <a:miter lim="800000"/>
            <a:headEnd/>
            <a:tailEnd/>
          </a:ln>
        </p:spPr>
        <p:txBody>
          <a:bodyPr wrap="none">
            <a:spAutoFit/>
          </a:bodyPr>
          <a:lstStyle/>
          <a:p>
            <a:pPr algn="ctr" eaLnBrk="0" hangingPunct="0"/>
            <a:r>
              <a:rPr lang="en-US" altLang="vi-VN" sz="2000" b="1">
                <a:solidFill>
                  <a:srgbClr val="FFFFFF"/>
                </a:solidFill>
                <a:latin typeface="Times New Roman" pitchFamily="18" charset="0"/>
                <a:cs typeface="Times New Roman" pitchFamily="18" charset="0"/>
              </a:rPr>
              <a:t>Ngữ văn 8</a:t>
            </a:r>
          </a:p>
        </p:txBody>
      </p:sp>
      <p:sp>
        <p:nvSpPr>
          <p:cNvPr id="20486" name="Text Box 17"/>
          <p:cNvSpPr txBox="1">
            <a:spLocks noChangeArrowheads="1"/>
          </p:cNvSpPr>
          <p:nvPr/>
        </p:nvSpPr>
        <p:spPr bwMode="gray">
          <a:xfrm>
            <a:off x="1676400" y="-36513"/>
            <a:ext cx="7010400" cy="519113"/>
          </a:xfrm>
          <a:prstGeom prst="rect">
            <a:avLst/>
          </a:prstGeom>
          <a:noFill/>
          <a:ln w="9525">
            <a:noFill/>
            <a:miter lim="800000"/>
            <a:headEnd/>
            <a:tailEnd/>
          </a:ln>
        </p:spPr>
        <p:txBody>
          <a:bodyPr>
            <a:spAutoFit/>
          </a:bodyPr>
          <a:lstStyle/>
          <a:p>
            <a:pPr algn="ctr" eaLnBrk="0" hangingPunct="0"/>
            <a:r>
              <a:rPr lang="en-US" altLang="vi-VN" sz="2800" b="1">
                <a:solidFill>
                  <a:srgbClr val="0000FF"/>
                </a:solidFill>
                <a:latin typeface="Times New Roman" pitchFamily="18" charset="0"/>
                <a:cs typeface="Times New Roman" pitchFamily="18" charset="0"/>
              </a:rPr>
              <a:t>TIẾT </a:t>
            </a:r>
            <a:r>
              <a:rPr lang="en-US" altLang="vi-VN" sz="2800" b="1" smtClean="0">
                <a:solidFill>
                  <a:srgbClr val="0000FF"/>
                </a:solidFill>
                <a:latin typeface="Times New Roman" pitchFamily="18" charset="0"/>
                <a:cs typeface="Times New Roman" pitchFamily="18" charset="0"/>
              </a:rPr>
              <a:t>45 </a:t>
            </a:r>
            <a:r>
              <a:rPr lang="en-US" altLang="vi-VN" sz="2800" b="1">
                <a:solidFill>
                  <a:srgbClr val="0000FF"/>
                </a:solidFill>
                <a:latin typeface="Times New Roman" pitchFamily="18" charset="0"/>
                <a:cs typeface="Times New Roman" pitchFamily="18" charset="0"/>
              </a:rPr>
              <a:t>– NÓI GIẢM NÓI TRÁNH  </a:t>
            </a:r>
          </a:p>
        </p:txBody>
      </p:sp>
      <p:sp>
        <p:nvSpPr>
          <p:cNvPr id="20487" name="Rectangle 33"/>
          <p:cNvSpPr>
            <a:spLocks noChangeArrowheads="1"/>
          </p:cNvSpPr>
          <p:nvPr/>
        </p:nvSpPr>
        <p:spPr bwMode="auto">
          <a:xfrm>
            <a:off x="0" y="3886200"/>
            <a:ext cx="3505200" cy="976313"/>
          </a:xfrm>
          <a:prstGeom prst="rect">
            <a:avLst/>
          </a:prstGeom>
          <a:noFill/>
          <a:ln w="9525">
            <a:noFill/>
            <a:miter lim="800000"/>
            <a:headEnd/>
            <a:tailEnd/>
          </a:ln>
        </p:spPr>
        <p:txBody>
          <a:bodyPr>
            <a:spAutoFit/>
          </a:bodyPr>
          <a:lstStyle/>
          <a:p>
            <a:r>
              <a:rPr lang="en-US" sz="2000" b="1">
                <a:latin typeface="Times New Roman" pitchFamily="18" charset="0"/>
                <a:cs typeface="Times New Roman" pitchFamily="18" charset="0"/>
                <a:sym typeface="Wingdings" pitchFamily="2" charset="2"/>
              </a:rPr>
              <a:t>* Lưu ý:</a:t>
            </a:r>
          </a:p>
          <a:p>
            <a:r>
              <a:rPr lang="en-US" b="1">
                <a:latin typeface="Times New Roman" pitchFamily="18" charset="0"/>
                <a:cs typeface="Times New Roman" pitchFamily="18" charset="0"/>
                <a:sym typeface="Wingdings" pitchFamily="2" charset="2"/>
              </a:rPr>
              <a:t> Một số cách nói giảm nói tránh: </a:t>
            </a:r>
            <a:endParaRPr lang="vi-VN" b="1">
              <a:latin typeface="Times New Roman" pitchFamily="18" charset="0"/>
              <a:cs typeface="Times New Roman" pitchFamily="18" charset="0"/>
            </a:endParaRPr>
          </a:p>
          <a:p>
            <a:endParaRPr lang="vi-VN" sz="2000" b="1" i="1">
              <a:sym typeface="Wingdings" pitchFamily="2" charset="2"/>
            </a:endParaRPr>
          </a:p>
        </p:txBody>
      </p:sp>
      <p:sp>
        <p:nvSpPr>
          <p:cNvPr id="20488" name="TextBox 29"/>
          <p:cNvSpPr txBox="1">
            <a:spLocks noChangeArrowheads="1"/>
          </p:cNvSpPr>
          <p:nvPr/>
        </p:nvSpPr>
        <p:spPr bwMode="auto">
          <a:xfrm>
            <a:off x="109538" y="4572000"/>
            <a:ext cx="2163762" cy="366713"/>
          </a:xfrm>
          <a:prstGeom prst="rect">
            <a:avLst/>
          </a:prstGeom>
          <a:noFill/>
          <a:ln w="9525">
            <a:noFill/>
            <a:miter lim="800000"/>
            <a:headEnd/>
            <a:tailEnd/>
          </a:ln>
        </p:spPr>
        <p:txBody>
          <a:bodyPr wrap="none">
            <a:spAutoFit/>
          </a:bodyPr>
          <a:lstStyle/>
          <a:p>
            <a:r>
              <a:rPr lang="en-US" i="1">
                <a:latin typeface="Times New Roman" pitchFamily="18" charset="0"/>
              </a:rPr>
              <a:t>- </a:t>
            </a:r>
            <a:r>
              <a:rPr lang="vi-VN" i="1">
                <a:latin typeface="Times New Roman" pitchFamily="18" charset="0"/>
              </a:rPr>
              <a:t>Dùng từ đồng nghĩa</a:t>
            </a:r>
            <a:endParaRPr lang="en-US" i="1">
              <a:latin typeface="Times New Roman" pitchFamily="18" charset="0"/>
            </a:endParaRPr>
          </a:p>
        </p:txBody>
      </p:sp>
      <p:sp>
        <p:nvSpPr>
          <p:cNvPr id="20489" name="TextBox 16"/>
          <p:cNvSpPr txBox="1">
            <a:spLocks noChangeArrowheads="1"/>
          </p:cNvSpPr>
          <p:nvPr/>
        </p:nvSpPr>
        <p:spPr bwMode="auto">
          <a:xfrm>
            <a:off x="0" y="895350"/>
            <a:ext cx="3779838" cy="1006475"/>
          </a:xfrm>
          <a:prstGeom prst="rect">
            <a:avLst/>
          </a:prstGeom>
          <a:noFill/>
          <a:ln w="9525">
            <a:noFill/>
            <a:miter lim="800000"/>
            <a:headEnd/>
            <a:tailEnd/>
          </a:ln>
        </p:spPr>
        <p:txBody>
          <a:bodyPr wrap="none">
            <a:spAutoFit/>
          </a:bodyPr>
          <a:lstStyle/>
          <a:p>
            <a:r>
              <a:rPr lang="vi-VN" altLang="vi-VN" sz="2000" b="1" dirty="0">
                <a:latin typeface="Times New Roman" pitchFamily="18" charset="0"/>
                <a:cs typeface="Times New Roman" pitchFamily="18" charset="0"/>
              </a:rPr>
              <a:t>I.Nói giảm nói tránh và tác dụng</a:t>
            </a:r>
            <a:r>
              <a:rPr lang="en-US" altLang="vi-VN" sz="2000" b="1" dirty="0">
                <a:latin typeface="Times New Roman" pitchFamily="18" charset="0"/>
                <a:cs typeface="Times New Roman" pitchFamily="18" charset="0"/>
              </a:rPr>
              <a:t> </a:t>
            </a:r>
          </a:p>
          <a:p>
            <a:r>
              <a:rPr lang="en-US" altLang="vi-VN" sz="2000" b="1" dirty="0" err="1">
                <a:latin typeface="Times New Roman" pitchFamily="18" charset="0"/>
                <a:cs typeface="Times New Roman" pitchFamily="18" charset="0"/>
              </a:rPr>
              <a:t>nói</a:t>
            </a:r>
            <a:r>
              <a:rPr lang="en-US" altLang="vi-VN" sz="2000" b="1" dirty="0">
                <a:latin typeface="Times New Roman" pitchFamily="18" charset="0"/>
                <a:cs typeface="Times New Roman" pitchFamily="18" charset="0"/>
              </a:rPr>
              <a:t> </a:t>
            </a:r>
            <a:r>
              <a:rPr lang="en-US" altLang="vi-VN" sz="2000" b="1" dirty="0" err="1">
                <a:latin typeface="Times New Roman" pitchFamily="18" charset="0"/>
                <a:cs typeface="Times New Roman" pitchFamily="18" charset="0"/>
              </a:rPr>
              <a:t>giảm</a:t>
            </a:r>
            <a:r>
              <a:rPr lang="en-US" altLang="vi-VN" sz="2000" b="1" dirty="0">
                <a:latin typeface="Times New Roman" pitchFamily="18" charset="0"/>
                <a:cs typeface="Times New Roman" pitchFamily="18" charset="0"/>
              </a:rPr>
              <a:t> </a:t>
            </a:r>
            <a:r>
              <a:rPr lang="en-US" altLang="vi-VN" sz="2000" b="1" dirty="0" err="1">
                <a:latin typeface="Times New Roman" pitchFamily="18" charset="0"/>
                <a:cs typeface="Times New Roman" pitchFamily="18" charset="0"/>
              </a:rPr>
              <a:t>nói</a:t>
            </a:r>
            <a:r>
              <a:rPr lang="en-US" altLang="vi-VN" sz="2000" b="1" dirty="0">
                <a:latin typeface="Times New Roman" pitchFamily="18" charset="0"/>
                <a:cs typeface="Times New Roman" pitchFamily="18" charset="0"/>
              </a:rPr>
              <a:t> </a:t>
            </a:r>
            <a:r>
              <a:rPr lang="en-US" altLang="vi-VN" sz="2000" b="1" dirty="0" err="1">
                <a:latin typeface="Times New Roman" pitchFamily="18" charset="0"/>
                <a:cs typeface="Times New Roman" pitchFamily="18" charset="0"/>
              </a:rPr>
              <a:t>tránh</a:t>
            </a:r>
            <a:r>
              <a:rPr lang="en-US" altLang="vi-VN" sz="2000" b="1" dirty="0">
                <a:latin typeface="Times New Roman" pitchFamily="18" charset="0"/>
                <a:cs typeface="Times New Roman" pitchFamily="18" charset="0"/>
              </a:rPr>
              <a:t>.</a:t>
            </a:r>
            <a:endParaRPr lang="vi-VN" altLang="vi-VN" sz="2000" b="1" dirty="0">
              <a:latin typeface="Times New Roman" pitchFamily="18" charset="0"/>
              <a:cs typeface="Times New Roman" pitchFamily="18" charset="0"/>
            </a:endParaRPr>
          </a:p>
          <a:p>
            <a:pPr>
              <a:buFontTx/>
              <a:buAutoNum type="arabicPeriod"/>
            </a:pPr>
            <a:r>
              <a:rPr lang="en-US" altLang="vi-VN" sz="2000" b="1" dirty="0">
                <a:latin typeface="Times New Roman" pitchFamily="18" charset="0"/>
                <a:cs typeface="Times New Roman" pitchFamily="18" charset="0"/>
              </a:rPr>
              <a:t> </a:t>
            </a:r>
            <a:r>
              <a:rPr lang="vi-VN" altLang="vi-VN" sz="2000" b="1" dirty="0" smtClean="0">
                <a:latin typeface="Times New Roman" pitchFamily="18" charset="0"/>
                <a:cs typeface="Times New Roman" pitchFamily="18" charset="0"/>
              </a:rPr>
              <a:t>Ví dụ:</a:t>
            </a:r>
            <a:endParaRPr lang="en-US" sz="2400" dirty="0">
              <a:latin typeface="Calibri" pitchFamily="34" charset="0"/>
            </a:endParaRPr>
          </a:p>
        </p:txBody>
      </p:sp>
      <p:sp>
        <p:nvSpPr>
          <p:cNvPr id="20492" name="Text Box 26"/>
          <p:cNvSpPr txBox="1">
            <a:spLocks noChangeArrowheads="1"/>
          </p:cNvSpPr>
          <p:nvPr/>
        </p:nvSpPr>
        <p:spPr bwMode="auto">
          <a:xfrm>
            <a:off x="0" y="2514600"/>
            <a:ext cx="3657600" cy="1465263"/>
          </a:xfrm>
          <a:prstGeom prst="rect">
            <a:avLst/>
          </a:prstGeom>
          <a:noFill/>
          <a:ln w="9525">
            <a:noFill/>
            <a:miter lim="800000"/>
            <a:headEnd/>
            <a:tailEnd/>
          </a:ln>
        </p:spPr>
        <p:txBody>
          <a:bodyPr>
            <a:spAutoFit/>
          </a:bodyPr>
          <a:lstStyle/>
          <a:p>
            <a:pPr>
              <a:spcBef>
                <a:spcPct val="50000"/>
              </a:spcBef>
            </a:pPr>
            <a:r>
              <a:rPr lang="en-US">
                <a:solidFill>
                  <a:srgbClr val="0000FF"/>
                </a:solidFill>
                <a:latin typeface="Times New Roman" pitchFamily="18" charset="0"/>
              </a:rPr>
              <a:t>Nói giảm, nói tránh là một biện pháp tu từ dùng cách diễn đạt tế nhị, uyển chuyển, tránh gây cảm giác quá đau buồn, ghê sợ, nặng nề, tránh thô tục, thiếu lịch sự.</a:t>
            </a:r>
          </a:p>
        </p:txBody>
      </p:sp>
      <p:sp>
        <p:nvSpPr>
          <p:cNvPr id="20493" name="Text Box 27"/>
          <p:cNvSpPr txBox="1">
            <a:spLocks noChangeArrowheads="1"/>
          </p:cNvSpPr>
          <p:nvPr/>
        </p:nvSpPr>
        <p:spPr bwMode="auto">
          <a:xfrm>
            <a:off x="3733800" y="1143000"/>
            <a:ext cx="5410200" cy="1015663"/>
          </a:xfrm>
          <a:prstGeom prst="rect">
            <a:avLst/>
          </a:prstGeom>
          <a:noFill/>
          <a:ln w="9525">
            <a:noFill/>
            <a:miter lim="800000"/>
            <a:headEnd/>
            <a:tailEnd/>
          </a:ln>
        </p:spPr>
        <p:txBody>
          <a:bodyPr>
            <a:spAutoFit/>
          </a:bodyPr>
          <a:lstStyle/>
          <a:p>
            <a:pPr>
              <a:spcBef>
                <a:spcPct val="50000"/>
              </a:spcBef>
            </a:pPr>
            <a:r>
              <a:rPr lang="en-US" sz="2000" b="1" smtClean="0">
                <a:solidFill>
                  <a:srgbClr val="0000FF"/>
                </a:solidFill>
                <a:latin typeface="Times New Roman" pitchFamily="18" charset="0"/>
              </a:rPr>
              <a:t>Hãy </a:t>
            </a:r>
            <a:r>
              <a:rPr lang="en-US" sz="2000" b="1">
                <a:solidFill>
                  <a:srgbClr val="0000FF"/>
                </a:solidFill>
                <a:latin typeface="Times New Roman" pitchFamily="18" charset="0"/>
              </a:rPr>
              <a:t>cho biết câu nào nói giảm nói tránh? Tác dụng của nó? Nói giảm nói tránh được thực hiện bằng cách nào?</a:t>
            </a:r>
          </a:p>
        </p:txBody>
      </p:sp>
      <p:sp>
        <p:nvSpPr>
          <p:cNvPr id="24" name="Rectangle 23"/>
          <p:cNvSpPr>
            <a:spLocks noChangeArrowheads="1"/>
          </p:cNvSpPr>
          <p:nvPr/>
        </p:nvSpPr>
        <p:spPr bwMode="auto">
          <a:xfrm>
            <a:off x="3733800" y="2895600"/>
            <a:ext cx="4572000" cy="915988"/>
          </a:xfrm>
          <a:prstGeom prst="rect">
            <a:avLst/>
          </a:prstGeom>
          <a:noFill/>
          <a:ln w="9525">
            <a:noFill/>
            <a:miter lim="800000"/>
            <a:headEnd/>
            <a:tailEnd/>
          </a:ln>
        </p:spPr>
        <p:txBody>
          <a:bodyPr>
            <a:spAutoFit/>
          </a:bodyPr>
          <a:lstStyle/>
          <a:p>
            <a:r>
              <a:rPr lang="en-US" b="1" i="1">
                <a:solidFill>
                  <a:srgbClr val="FF3300"/>
                </a:solidFill>
                <a:latin typeface="Times New Roman" pitchFamily="18" charset="0"/>
                <a:cs typeface="Times New Roman" pitchFamily="18" charset="0"/>
              </a:rPr>
              <a:t>Câu</a:t>
            </a:r>
            <a:r>
              <a:rPr lang="vi-VN" b="1" i="1">
                <a:solidFill>
                  <a:srgbClr val="FF3300"/>
                </a:solidFill>
                <a:latin typeface="Times New Roman" pitchFamily="18" charset="0"/>
                <a:cs typeface="Times New Roman" pitchFamily="18" charset="0"/>
              </a:rPr>
              <a:t> </a:t>
            </a:r>
            <a:r>
              <a:rPr lang="en-US" b="1" i="1">
                <a:solidFill>
                  <a:srgbClr val="FF3300"/>
                </a:solidFill>
                <a:latin typeface="Times New Roman" pitchFamily="18" charset="0"/>
                <a:cs typeface="Times New Roman" pitchFamily="18" charset="0"/>
              </a:rPr>
              <a:t>2</a:t>
            </a:r>
            <a:r>
              <a:rPr lang="vi-VN" b="1" i="1">
                <a:solidFill>
                  <a:srgbClr val="FF3300"/>
                </a:solidFill>
                <a:latin typeface="Times New Roman" pitchFamily="18" charset="0"/>
                <a:cs typeface="Times New Roman" pitchFamily="18" charset="0"/>
              </a:rPr>
              <a:t>:</a:t>
            </a:r>
          </a:p>
          <a:p>
            <a:r>
              <a:rPr lang="en-US" i="1">
                <a:solidFill>
                  <a:srgbClr val="FF3300"/>
                </a:solidFill>
                <a:latin typeface="Times New Roman" pitchFamily="18" charset="0"/>
                <a:cs typeface="Times New Roman" pitchFamily="18" charset="0"/>
              </a:rPr>
              <a:t>a.Chiếc áo của cô xấu lắm.</a:t>
            </a:r>
          </a:p>
          <a:p>
            <a:r>
              <a:rPr lang="en-US" i="1">
                <a:solidFill>
                  <a:srgbClr val="FF3300"/>
                </a:solidFill>
                <a:latin typeface="Times New Roman" pitchFamily="18" charset="0"/>
                <a:cs typeface="Times New Roman" pitchFamily="18" charset="0"/>
              </a:rPr>
              <a:t>b. Chiếc áo của cô không đẹp lắm.</a:t>
            </a:r>
            <a:endParaRPr lang="vi-VN" i="1">
              <a:solidFill>
                <a:srgbClr val="FF3300"/>
              </a:solidFill>
              <a:latin typeface="Times New Roman" pitchFamily="18" charset="0"/>
              <a:cs typeface="Times New Roman" pitchFamily="18" charset="0"/>
            </a:endParaRPr>
          </a:p>
        </p:txBody>
      </p:sp>
      <p:sp>
        <p:nvSpPr>
          <p:cNvPr id="29" name="Bent Arrow 28"/>
          <p:cNvSpPr/>
          <p:nvPr/>
        </p:nvSpPr>
        <p:spPr>
          <a:xfrm>
            <a:off x="6934200" y="3124200"/>
            <a:ext cx="457200" cy="533400"/>
          </a:xfrm>
          <a:prstGeom prst="ben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2000">
              <a:solidFill>
                <a:schemeClr val="tx1"/>
              </a:solidFill>
            </a:endParaRPr>
          </a:p>
        </p:txBody>
      </p:sp>
      <p:sp>
        <p:nvSpPr>
          <p:cNvPr id="2" name="Right Arrow 29"/>
          <p:cNvSpPr/>
          <p:nvPr/>
        </p:nvSpPr>
        <p:spPr>
          <a:xfrm>
            <a:off x="6934200" y="3505200"/>
            <a:ext cx="533400" cy="255588"/>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8" name="Bent Arrow 27"/>
          <p:cNvSpPr/>
          <p:nvPr/>
        </p:nvSpPr>
        <p:spPr>
          <a:xfrm flipV="1">
            <a:off x="6932613" y="3657600"/>
            <a:ext cx="533400" cy="457200"/>
          </a:xfrm>
          <a:prstGeom prst="ben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26" name="TextBox 25"/>
          <p:cNvSpPr txBox="1">
            <a:spLocks noChangeArrowheads="1"/>
          </p:cNvSpPr>
          <p:nvPr/>
        </p:nvSpPr>
        <p:spPr bwMode="auto">
          <a:xfrm>
            <a:off x="7299325" y="3000375"/>
            <a:ext cx="2514600" cy="641350"/>
          </a:xfrm>
          <a:prstGeom prst="rect">
            <a:avLst/>
          </a:prstGeom>
          <a:noFill/>
          <a:ln w="9525">
            <a:noFill/>
            <a:miter lim="800000"/>
            <a:headEnd/>
            <a:tailEnd/>
          </a:ln>
        </p:spPr>
        <p:txBody>
          <a:bodyPr>
            <a:spAutoFit/>
          </a:bodyPr>
          <a:lstStyle/>
          <a:p>
            <a:r>
              <a:rPr lang="vi-VN">
                <a:solidFill>
                  <a:srgbClr val="0000FF"/>
                </a:solidFill>
                <a:latin typeface="Times New Roman" pitchFamily="18" charset="0"/>
                <a:cs typeface="Times New Roman" pitchFamily="18" charset="0"/>
              </a:rPr>
              <a:t>Nói giảm nói tránh</a:t>
            </a:r>
            <a:endParaRPr lang="en-US">
              <a:solidFill>
                <a:srgbClr val="0000FF"/>
              </a:solidFill>
              <a:latin typeface="Calibri" pitchFamily="34" charset="0"/>
            </a:endParaRPr>
          </a:p>
          <a:p>
            <a:endParaRPr lang="en-US">
              <a:latin typeface="Calibri" pitchFamily="34" charset="0"/>
            </a:endParaRPr>
          </a:p>
        </p:txBody>
      </p:sp>
      <p:sp>
        <p:nvSpPr>
          <p:cNvPr id="31" name="TextBox 30"/>
          <p:cNvSpPr txBox="1">
            <a:spLocks noChangeArrowheads="1"/>
          </p:cNvSpPr>
          <p:nvPr/>
        </p:nvSpPr>
        <p:spPr bwMode="auto">
          <a:xfrm>
            <a:off x="7559675" y="3429000"/>
            <a:ext cx="1441450" cy="366713"/>
          </a:xfrm>
          <a:prstGeom prst="rect">
            <a:avLst/>
          </a:prstGeom>
          <a:noFill/>
          <a:ln w="9525">
            <a:noFill/>
            <a:miter lim="800000"/>
            <a:headEnd/>
            <a:tailEnd/>
          </a:ln>
        </p:spPr>
        <p:txBody>
          <a:bodyPr wrap="none">
            <a:spAutoFit/>
          </a:bodyPr>
          <a:lstStyle/>
          <a:p>
            <a:r>
              <a:rPr lang="vi-VN">
                <a:solidFill>
                  <a:srgbClr val="0000FF"/>
                </a:solidFill>
                <a:latin typeface="Times New Roman" pitchFamily="18" charset="0"/>
                <a:cs typeface="Times New Roman" pitchFamily="18" charset="0"/>
              </a:rPr>
              <a:t>T</a:t>
            </a:r>
            <a:r>
              <a:rPr lang="en-US">
                <a:solidFill>
                  <a:srgbClr val="0000FF"/>
                </a:solidFill>
                <a:latin typeface="Times New Roman" pitchFamily="18" charset="0"/>
                <a:cs typeface="Times New Roman" pitchFamily="18" charset="0"/>
              </a:rPr>
              <a:t>ránh chê bai</a:t>
            </a:r>
          </a:p>
        </p:txBody>
      </p:sp>
      <p:sp>
        <p:nvSpPr>
          <p:cNvPr id="32" name="TextBox 31"/>
          <p:cNvSpPr txBox="1">
            <a:spLocks noChangeArrowheads="1"/>
          </p:cNvSpPr>
          <p:nvPr/>
        </p:nvSpPr>
        <p:spPr bwMode="auto">
          <a:xfrm>
            <a:off x="7377113" y="3790950"/>
            <a:ext cx="1758950" cy="641350"/>
          </a:xfrm>
          <a:prstGeom prst="rect">
            <a:avLst/>
          </a:prstGeom>
          <a:noFill/>
          <a:ln w="9525">
            <a:noFill/>
            <a:miter lim="800000"/>
            <a:headEnd/>
            <a:tailEnd/>
          </a:ln>
        </p:spPr>
        <p:txBody>
          <a:bodyPr wrap="none">
            <a:spAutoFit/>
          </a:bodyPr>
          <a:lstStyle/>
          <a:p>
            <a:r>
              <a:rPr lang="vi-VN" b="1" i="1">
                <a:latin typeface="Times New Roman" pitchFamily="18" charset="0"/>
                <a:cs typeface="Times New Roman" pitchFamily="18" charset="0"/>
              </a:rPr>
              <a:t>P</a:t>
            </a:r>
            <a:r>
              <a:rPr lang="en-US" b="1" i="1">
                <a:latin typeface="Times New Roman" pitchFamily="18" charset="0"/>
                <a:cs typeface="Times New Roman" pitchFamily="18" charset="0"/>
              </a:rPr>
              <a:t>hủ định từ ngữ</a:t>
            </a:r>
          </a:p>
          <a:p>
            <a:r>
              <a:rPr lang="en-US" b="1" i="1">
                <a:latin typeface="Times New Roman" pitchFamily="18" charset="0"/>
                <a:cs typeface="Times New Roman" pitchFamily="18" charset="0"/>
              </a:rPr>
              <a:t> trái nghĩa</a:t>
            </a:r>
          </a:p>
        </p:txBody>
      </p:sp>
      <p:sp>
        <p:nvSpPr>
          <p:cNvPr id="33" name="Rectangle 32"/>
          <p:cNvSpPr>
            <a:spLocks noChangeArrowheads="1"/>
          </p:cNvSpPr>
          <p:nvPr/>
        </p:nvSpPr>
        <p:spPr bwMode="auto">
          <a:xfrm>
            <a:off x="-342900" y="4910138"/>
            <a:ext cx="3810000" cy="641350"/>
          </a:xfrm>
          <a:prstGeom prst="rect">
            <a:avLst/>
          </a:prstGeom>
          <a:noFill/>
          <a:ln w="9525">
            <a:noFill/>
            <a:miter lim="800000"/>
            <a:headEnd/>
            <a:tailEnd/>
          </a:ln>
        </p:spPr>
        <p:txBody>
          <a:bodyPr>
            <a:spAutoFit/>
          </a:bodyPr>
          <a:lstStyle/>
          <a:p>
            <a:pPr lvl="1"/>
            <a:r>
              <a:rPr lang="en-US" i="1">
                <a:latin typeface="Times New Roman" pitchFamily="18" charset="0"/>
                <a:cs typeface="Times New Roman" pitchFamily="18" charset="0"/>
                <a:sym typeface="Wingdings" pitchFamily="2" charset="2"/>
              </a:rPr>
              <a:t>- Dùng cách nói phủ định từ ngữ </a:t>
            </a:r>
          </a:p>
          <a:p>
            <a:pPr lvl="1"/>
            <a:r>
              <a:rPr lang="en-US" i="1">
                <a:latin typeface="Times New Roman" pitchFamily="18" charset="0"/>
                <a:cs typeface="Times New Roman" pitchFamily="18" charset="0"/>
                <a:sym typeface="Wingdings" pitchFamily="2" charset="2"/>
              </a:rPr>
              <a:t>trái nghĩa</a:t>
            </a:r>
          </a:p>
        </p:txBody>
      </p:sp>
      <p:sp>
        <p:nvSpPr>
          <p:cNvPr id="16404" name="Text Box 23"/>
          <p:cNvSpPr txBox="1">
            <a:spLocks noChangeArrowheads="1"/>
          </p:cNvSpPr>
          <p:nvPr/>
        </p:nvSpPr>
        <p:spPr bwMode="auto">
          <a:xfrm>
            <a:off x="12700" y="1806575"/>
            <a:ext cx="1905000" cy="396875"/>
          </a:xfrm>
          <a:prstGeom prst="rect">
            <a:avLst/>
          </a:prstGeom>
          <a:noFill/>
          <a:ln w="9525">
            <a:noFill/>
            <a:miter lim="800000"/>
            <a:headEnd/>
            <a:tailEnd/>
          </a:ln>
        </p:spPr>
        <p:txBody>
          <a:bodyPr>
            <a:spAutoFit/>
          </a:bodyPr>
          <a:lstStyle/>
          <a:p>
            <a:pPr>
              <a:spcBef>
                <a:spcPct val="50000"/>
              </a:spcBef>
            </a:pPr>
            <a:r>
              <a:rPr lang="en-US" sz="2000" b="1">
                <a:latin typeface="Times New Roman" pitchFamily="18" charset="0"/>
              </a:rPr>
              <a:t>2. </a:t>
            </a:r>
            <a:r>
              <a:rPr lang="en-US" sz="2000" b="1">
                <a:latin typeface=".VnTime" pitchFamily="34" charset="0"/>
              </a:rPr>
              <a:t>NhËn</a:t>
            </a:r>
            <a:r>
              <a:rPr lang="en-US" sz="2000" b="1">
                <a:latin typeface="Times New Roman" pitchFamily="18" charset="0"/>
              </a:rPr>
              <a:t> xét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p:cTn id="7" dur="500" fill="hold"/>
                                        <p:tgtEl>
                                          <p:spTgt spid="24"/>
                                        </p:tgtEl>
                                        <p:attrNameLst>
                                          <p:attrName>ppt_w</p:attrName>
                                        </p:attrNameLst>
                                      </p:cBhvr>
                                      <p:tavLst>
                                        <p:tav tm="0">
                                          <p:val>
                                            <p:fltVal val="0"/>
                                          </p:val>
                                        </p:tav>
                                        <p:tav tm="100000">
                                          <p:val>
                                            <p:strVal val="#ppt_w"/>
                                          </p:val>
                                        </p:tav>
                                      </p:tavLst>
                                    </p:anim>
                                    <p:anim calcmode="lin" valueType="num">
                                      <p:cBhvr>
                                        <p:cTn id="8" dur="500" fill="hold"/>
                                        <p:tgtEl>
                                          <p:spTgt spid="24"/>
                                        </p:tgtEl>
                                        <p:attrNameLst>
                                          <p:attrName>ppt_h</p:attrName>
                                        </p:attrNameLst>
                                      </p:cBhvr>
                                      <p:tavLst>
                                        <p:tav tm="0">
                                          <p:val>
                                            <p:fltVal val="0"/>
                                          </p:val>
                                        </p:tav>
                                        <p:tav tm="100000">
                                          <p:val>
                                            <p:strVal val="#ppt_h"/>
                                          </p:val>
                                        </p:tav>
                                      </p:tavLst>
                                    </p:anim>
                                    <p:animEffect transition="in" filter="fade">
                                      <p:cBhvr>
                                        <p:cTn id="9" dur="500"/>
                                        <p:tgtEl>
                                          <p:spTgt spid="24"/>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nodeType="clickEffect">
                                  <p:stCondLst>
                                    <p:cond delay="0"/>
                                  </p:stCondLst>
                                  <p:childTnLst>
                                    <p:set>
                                      <p:cBhvr>
                                        <p:cTn id="13" dur="1" fill="hold">
                                          <p:stCondLst>
                                            <p:cond delay="0"/>
                                          </p:stCondLst>
                                        </p:cTn>
                                        <p:tgtEl>
                                          <p:spTgt spid="29"/>
                                        </p:tgtEl>
                                        <p:attrNameLst>
                                          <p:attrName>style.visibility</p:attrName>
                                        </p:attrNameLst>
                                      </p:cBhvr>
                                      <p:to>
                                        <p:strVal val="visible"/>
                                      </p:to>
                                    </p:set>
                                    <p:animEffect transition="in" filter="wipe(left)">
                                      <p:cBhvr>
                                        <p:cTn id="14" dur="1000"/>
                                        <p:tgtEl>
                                          <p:spTgt spid="29"/>
                                        </p:tgtEl>
                                      </p:cBhvr>
                                    </p:animEffec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blinds(horizontal)">
                                      <p:cBhvr>
                                        <p:cTn id="19" dur="500"/>
                                        <p:tgtEl>
                                          <p:spTgt spid="2"/>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28"/>
                                        </p:tgtEl>
                                        <p:attrNameLst>
                                          <p:attrName>style.visibility</p:attrName>
                                        </p:attrNameLst>
                                      </p:cBhvr>
                                      <p:to>
                                        <p:strVal val="visible"/>
                                      </p:to>
                                    </p:set>
                                    <p:animEffect transition="in" filter="blinds(horizontal)">
                                      <p:cBhvr>
                                        <p:cTn id="24" dur="500"/>
                                        <p:tgtEl>
                                          <p:spTgt spid="28"/>
                                        </p:tgtEl>
                                      </p:cBhvr>
                                    </p:animEffect>
                                  </p:childTnLst>
                                </p:cTn>
                              </p:par>
                            </p:childTnLst>
                          </p:cTn>
                        </p:par>
                      </p:childTnLst>
                    </p:cTn>
                  </p:par>
                  <p:par>
                    <p:cTn id="25" fill="hold">
                      <p:stCondLst>
                        <p:cond delay="indefinite"/>
                      </p:stCondLst>
                      <p:childTnLst>
                        <p:par>
                          <p:cTn id="26" fill="hold">
                            <p:stCondLst>
                              <p:cond delay="0"/>
                            </p:stCondLst>
                            <p:childTnLst>
                              <p:par>
                                <p:cTn id="27" presetID="26" presetClass="entr" presetSubtype="0" fill="hold" grpId="0" nodeType="clickEffect">
                                  <p:stCondLst>
                                    <p:cond delay="0"/>
                                  </p:stCondLst>
                                  <p:childTnLst>
                                    <p:set>
                                      <p:cBhvr>
                                        <p:cTn id="28" dur="1" fill="hold">
                                          <p:stCondLst>
                                            <p:cond delay="0"/>
                                          </p:stCondLst>
                                        </p:cTn>
                                        <p:tgtEl>
                                          <p:spTgt spid="26"/>
                                        </p:tgtEl>
                                        <p:attrNameLst>
                                          <p:attrName>style.visibility</p:attrName>
                                        </p:attrNameLst>
                                      </p:cBhvr>
                                      <p:to>
                                        <p:strVal val="visible"/>
                                      </p:to>
                                    </p:set>
                                    <p:animEffect transition="in" filter="wipe(down)">
                                      <p:cBhvr>
                                        <p:cTn id="29" dur="580">
                                          <p:stCondLst>
                                            <p:cond delay="0"/>
                                          </p:stCondLst>
                                        </p:cTn>
                                        <p:tgtEl>
                                          <p:spTgt spid="26"/>
                                        </p:tgtEl>
                                      </p:cBhvr>
                                    </p:animEffect>
                                    <p:anim calcmode="lin" valueType="num">
                                      <p:cBhvr>
                                        <p:cTn id="30" dur="1822" tmFilter="0,0; 0.14,0.36; 0.43,0.73; 0.71,0.91; 1.0,1.0">
                                          <p:stCondLst>
                                            <p:cond delay="0"/>
                                          </p:stCondLst>
                                        </p:cTn>
                                        <p:tgtEl>
                                          <p:spTgt spid="26"/>
                                        </p:tgtEl>
                                        <p:attrNameLst>
                                          <p:attrName>ppt_x</p:attrName>
                                        </p:attrNameLst>
                                      </p:cBhvr>
                                      <p:tavLst>
                                        <p:tav tm="0">
                                          <p:val>
                                            <p:strVal val="#ppt_x-0.25"/>
                                          </p:val>
                                        </p:tav>
                                        <p:tav tm="100000">
                                          <p:val>
                                            <p:strVal val="#ppt_x"/>
                                          </p:val>
                                        </p:tav>
                                      </p:tavLst>
                                    </p:anim>
                                    <p:anim calcmode="lin" valueType="num">
                                      <p:cBhvr>
                                        <p:cTn id="31" dur="664" tmFilter="0.0,0.0; 0.25,0.07; 0.50,0.2; 0.75,0.467; 1.0,1.0">
                                          <p:stCondLst>
                                            <p:cond delay="0"/>
                                          </p:stCondLst>
                                        </p:cTn>
                                        <p:tgtEl>
                                          <p:spTgt spid="26"/>
                                        </p:tgtEl>
                                        <p:attrNameLst>
                                          <p:attrName>ppt_y</p:attrName>
                                        </p:attrNameLst>
                                      </p:cBhvr>
                                      <p:tavLst>
                                        <p:tav tm="0" fmla="#ppt_y-sin(pi*$)/3">
                                          <p:val>
                                            <p:fltVal val="0.5"/>
                                          </p:val>
                                        </p:tav>
                                        <p:tav tm="100000">
                                          <p:val>
                                            <p:fltVal val="1"/>
                                          </p:val>
                                        </p:tav>
                                      </p:tavLst>
                                    </p:anim>
                                    <p:anim calcmode="lin" valueType="num">
                                      <p:cBhvr>
                                        <p:cTn id="32" dur="664" tmFilter="0, 0; 0.125,0.2665; 0.25,0.4; 0.375,0.465; 0.5,0.5;  0.625,0.535; 0.75,0.6; 0.875,0.7335; 1,1">
                                          <p:stCondLst>
                                            <p:cond delay="664"/>
                                          </p:stCondLst>
                                        </p:cTn>
                                        <p:tgtEl>
                                          <p:spTgt spid="26"/>
                                        </p:tgtEl>
                                        <p:attrNameLst>
                                          <p:attrName>ppt_y</p:attrName>
                                        </p:attrNameLst>
                                      </p:cBhvr>
                                      <p:tavLst>
                                        <p:tav tm="0" fmla="#ppt_y-sin(pi*$)/9">
                                          <p:val>
                                            <p:fltVal val="0"/>
                                          </p:val>
                                        </p:tav>
                                        <p:tav tm="100000">
                                          <p:val>
                                            <p:fltVal val="1"/>
                                          </p:val>
                                        </p:tav>
                                      </p:tavLst>
                                    </p:anim>
                                    <p:anim calcmode="lin" valueType="num">
                                      <p:cBhvr>
                                        <p:cTn id="33" dur="332" tmFilter="0, 0; 0.125,0.2665; 0.25,0.4; 0.375,0.465; 0.5,0.5;  0.625,0.535; 0.75,0.6; 0.875,0.7335; 1,1">
                                          <p:stCondLst>
                                            <p:cond delay="1324"/>
                                          </p:stCondLst>
                                        </p:cTn>
                                        <p:tgtEl>
                                          <p:spTgt spid="26"/>
                                        </p:tgtEl>
                                        <p:attrNameLst>
                                          <p:attrName>ppt_y</p:attrName>
                                        </p:attrNameLst>
                                      </p:cBhvr>
                                      <p:tavLst>
                                        <p:tav tm="0" fmla="#ppt_y-sin(pi*$)/27">
                                          <p:val>
                                            <p:fltVal val="0"/>
                                          </p:val>
                                        </p:tav>
                                        <p:tav tm="100000">
                                          <p:val>
                                            <p:fltVal val="1"/>
                                          </p:val>
                                        </p:tav>
                                      </p:tavLst>
                                    </p:anim>
                                    <p:anim calcmode="lin" valueType="num">
                                      <p:cBhvr>
                                        <p:cTn id="34" dur="164" tmFilter="0, 0; 0.125,0.2665; 0.25,0.4; 0.375,0.465; 0.5,0.5;  0.625,0.535; 0.75,0.6; 0.875,0.7335; 1,1">
                                          <p:stCondLst>
                                            <p:cond delay="1656"/>
                                          </p:stCondLst>
                                        </p:cTn>
                                        <p:tgtEl>
                                          <p:spTgt spid="26"/>
                                        </p:tgtEl>
                                        <p:attrNameLst>
                                          <p:attrName>ppt_y</p:attrName>
                                        </p:attrNameLst>
                                      </p:cBhvr>
                                      <p:tavLst>
                                        <p:tav tm="0" fmla="#ppt_y-sin(pi*$)/81">
                                          <p:val>
                                            <p:fltVal val="0"/>
                                          </p:val>
                                        </p:tav>
                                        <p:tav tm="100000">
                                          <p:val>
                                            <p:fltVal val="1"/>
                                          </p:val>
                                        </p:tav>
                                      </p:tavLst>
                                    </p:anim>
                                    <p:animScale>
                                      <p:cBhvr>
                                        <p:cTn id="35" dur="26">
                                          <p:stCondLst>
                                            <p:cond delay="650"/>
                                          </p:stCondLst>
                                        </p:cTn>
                                        <p:tgtEl>
                                          <p:spTgt spid="26"/>
                                        </p:tgtEl>
                                      </p:cBhvr>
                                      <p:to x="100000" y="60000"/>
                                    </p:animScale>
                                    <p:animScale>
                                      <p:cBhvr>
                                        <p:cTn id="36" dur="166" decel="50000">
                                          <p:stCondLst>
                                            <p:cond delay="676"/>
                                          </p:stCondLst>
                                        </p:cTn>
                                        <p:tgtEl>
                                          <p:spTgt spid="26"/>
                                        </p:tgtEl>
                                      </p:cBhvr>
                                      <p:to x="100000" y="100000"/>
                                    </p:animScale>
                                    <p:animScale>
                                      <p:cBhvr>
                                        <p:cTn id="37" dur="26">
                                          <p:stCondLst>
                                            <p:cond delay="1312"/>
                                          </p:stCondLst>
                                        </p:cTn>
                                        <p:tgtEl>
                                          <p:spTgt spid="26"/>
                                        </p:tgtEl>
                                      </p:cBhvr>
                                      <p:to x="100000" y="80000"/>
                                    </p:animScale>
                                    <p:animScale>
                                      <p:cBhvr>
                                        <p:cTn id="38" dur="166" decel="50000">
                                          <p:stCondLst>
                                            <p:cond delay="1338"/>
                                          </p:stCondLst>
                                        </p:cTn>
                                        <p:tgtEl>
                                          <p:spTgt spid="26"/>
                                        </p:tgtEl>
                                      </p:cBhvr>
                                      <p:to x="100000" y="100000"/>
                                    </p:animScale>
                                    <p:animScale>
                                      <p:cBhvr>
                                        <p:cTn id="39" dur="26">
                                          <p:stCondLst>
                                            <p:cond delay="1642"/>
                                          </p:stCondLst>
                                        </p:cTn>
                                        <p:tgtEl>
                                          <p:spTgt spid="26"/>
                                        </p:tgtEl>
                                      </p:cBhvr>
                                      <p:to x="100000" y="90000"/>
                                    </p:animScale>
                                    <p:animScale>
                                      <p:cBhvr>
                                        <p:cTn id="40" dur="166" decel="50000">
                                          <p:stCondLst>
                                            <p:cond delay="1668"/>
                                          </p:stCondLst>
                                        </p:cTn>
                                        <p:tgtEl>
                                          <p:spTgt spid="26"/>
                                        </p:tgtEl>
                                      </p:cBhvr>
                                      <p:to x="100000" y="100000"/>
                                    </p:animScale>
                                    <p:animScale>
                                      <p:cBhvr>
                                        <p:cTn id="41" dur="26">
                                          <p:stCondLst>
                                            <p:cond delay="1808"/>
                                          </p:stCondLst>
                                        </p:cTn>
                                        <p:tgtEl>
                                          <p:spTgt spid="26"/>
                                        </p:tgtEl>
                                      </p:cBhvr>
                                      <p:to x="100000" y="95000"/>
                                    </p:animScale>
                                    <p:animScale>
                                      <p:cBhvr>
                                        <p:cTn id="42" dur="166" decel="50000">
                                          <p:stCondLst>
                                            <p:cond delay="1834"/>
                                          </p:stCondLst>
                                        </p:cTn>
                                        <p:tgtEl>
                                          <p:spTgt spid="26"/>
                                        </p:tgtEl>
                                      </p:cBhvr>
                                      <p:to x="100000" y="100000"/>
                                    </p:animScale>
                                  </p:childTnLst>
                                </p:cTn>
                              </p:par>
                            </p:childTnLst>
                          </p:cTn>
                        </p:par>
                        <p:par>
                          <p:cTn id="43" fill="hold">
                            <p:stCondLst>
                              <p:cond delay="2000"/>
                            </p:stCondLst>
                            <p:childTnLst>
                              <p:par>
                                <p:cTn id="44" presetID="26" presetClass="entr" presetSubtype="0" fill="hold" grpId="0" nodeType="afterEffect">
                                  <p:stCondLst>
                                    <p:cond delay="0"/>
                                  </p:stCondLst>
                                  <p:childTnLst>
                                    <p:set>
                                      <p:cBhvr>
                                        <p:cTn id="45" dur="1" fill="hold">
                                          <p:stCondLst>
                                            <p:cond delay="0"/>
                                          </p:stCondLst>
                                        </p:cTn>
                                        <p:tgtEl>
                                          <p:spTgt spid="31"/>
                                        </p:tgtEl>
                                        <p:attrNameLst>
                                          <p:attrName>style.visibility</p:attrName>
                                        </p:attrNameLst>
                                      </p:cBhvr>
                                      <p:to>
                                        <p:strVal val="visible"/>
                                      </p:to>
                                    </p:set>
                                    <p:animEffect transition="in" filter="wipe(down)">
                                      <p:cBhvr>
                                        <p:cTn id="46" dur="580">
                                          <p:stCondLst>
                                            <p:cond delay="0"/>
                                          </p:stCondLst>
                                        </p:cTn>
                                        <p:tgtEl>
                                          <p:spTgt spid="31"/>
                                        </p:tgtEl>
                                      </p:cBhvr>
                                    </p:animEffect>
                                    <p:anim calcmode="lin" valueType="num">
                                      <p:cBhvr>
                                        <p:cTn id="47" dur="1822" tmFilter="0,0; 0.14,0.36; 0.43,0.73; 0.71,0.91; 1.0,1.0">
                                          <p:stCondLst>
                                            <p:cond delay="0"/>
                                          </p:stCondLst>
                                        </p:cTn>
                                        <p:tgtEl>
                                          <p:spTgt spid="31"/>
                                        </p:tgtEl>
                                        <p:attrNameLst>
                                          <p:attrName>ppt_x</p:attrName>
                                        </p:attrNameLst>
                                      </p:cBhvr>
                                      <p:tavLst>
                                        <p:tav tm="0">
                                          <p:val>
                                            <p:strVal val="#ppt_x-0.25"/>
                                          </p:val>
                                        </p:tav>
                                        <p:tav tm="100000">
                                          <p:val>
                                            <p:strVal val="#ppt_x"/>
                                          </p:val>
                                        </p:tav>
                                      </p:tavLst>
                                    </p:anim>
                                    <p:anim calcmode="lin" valueType="num">
                                      <p:cBhvr>
                                        <p:cTn id="48" dur="664" tmFilter="0.0,0.0; 0.25,0.07; 0.50,0.2; 0.75,0.467; 1.0,1.0">
                                          <p:stCondLst>
                                            <p:cond delay="0"/>
                                          </p:stCondLst>
                                        </p:cTn>
                                        <p:tgtEl>
                                          <p:spTgt spid="31"/>
                                        </p:tgtEl>
                                        <p:attrNameLst>
                                          <p:attrName>ppt_y</p:attrName>
                                        </p:attrNameLst>
                                      </p:cBhvr>
                                      <p:tavLst>
                                        <p:tav tm="0" fmla="#ppt_y-sin(pi*$)/3">
                                          <p:val>
                                            <p:fltVal val="0.5"/>
                                          </p:val>
                                        </p:tav>
                                        <p:tav tm="100000">
                                          <p:val>
                                            <p:fltVal val="1"/>
                                          </p:val>
                                        </p:tav>
                                      </p:tavLst>
                                    </p:anim>
                                    <p:anim calcmode="lin" valueType="num">
                                      <p:cBhvr>
                                        <p:cTn id="49" dur="664" tmFilter="0, 0; 0.125,0.2665; 0.25,0.4; 0.375,0.465; 0.5,0.5;  0.625,0.535; 0.75,0.6; 0.875,0.7335; 1,1">
                                          <p:stCondLst>
                                            <p:cond delay="664"/>
                                          </p:stCondLst>
                                        </p:cTn>
                                        <p:tgtEl>
                                          <p:spTgt spid="31"/>
                                        </p:tgtEl>
                                        <p:attrNameLst>
                                          <p:attrName>ppt_y</p:attrName>
                                        </p:attrNameLst>
                                      </p:cBhvr>
                                      <p:tavLst>
                                        <p:tav tm="0" fmla="#ppt_y-sin(pi*$)/9">
                                          <p:val>
                                            <p:fltVal val="0"/>
                                          </p:val>
                                        </p:tav>
                                        <p:tav tm="100000">
                                          <p:val>
                                            <p:fltVal val="1"/>
                                          </p:val>
                                        </p:tav>
                                      </p:tavLst>
                                    </p:anim>
                                    <p:anim calcmode="lin" valueType="num">
                                      <p:cBhvr>
                                        <p:cTn id="50" dur="332" tmFilter="0, 0; 0.125,0.2665; 0.25,0.4; 0.375,0.465; 0.5,0.5;  0.625,0.535; 0.75,0.6; 0.875,0.7335; 1,1">
                                          <p:stCondLst>
                                            <p:cond delay="1324"/>
                                          </p:stCondLst>
                                        </p:cTn>
                                        <p:tgtEl>
                                          <p:spTgt spid="31"/>
                                        </p:tgtEl>
                                        <p:attrNameLst>
                                          <p:attrName>ppt_y</p:attrName>
                                        </p:attrNameLst>
                                      </p:cBhvr>
                                      <p:tavLst>
                                        <p:tav tm="0" fmla="#ppt_y-sin(pi*$)/27">
                                          <p:val>
                                            <p:fltVal val="0"/>
                                          </p:val>
                                        </p:tav>
                                        <p:tav tm="100000">
                                          <p:val>
                                            <p:fltVal val="1"/>
                                          </p:val>
                                        </p:tav>
                                      </p:tavLst>
                                    </p:anim>
                                    <p:anim calcmode="lin" valueType="num">
                                      <p:cBhvr>
                                        <p:cTn id="51" dur="164" tmFilter="0, 0; 0.125,0.2665; 0.25,0.4; 0.375,0.465; 0.5,0.5;  0.625,0.535; 0.75,0.6; 0.875,0.7335; 1,1">
                                          <p:stCondLst>
                                            <p:cond delay="1656"/>
                                          </p:stCondLst>
                                        </p:cTn>
                                        <p:tgtEl>
                                          <p:spTgt spid="31"/>
                                        </p:tgtEl>
                                        <p:attrNameLst>
                                          <p:attrName>ppt_y</p:attrName>
                                        </p:attrNameLst>
                                      </p:cBhvr>
                                      <p:tavLst>
                                        <p:tav tm="0" fmla="#ppt_y-sin(pi*$)/81">
                                          <p:val>
                                            <p:fltVal val="0"/>
                                          </p:val>
                                        </p:tav>
                                        <p:tav tm="100000">
                                          <p:val>
                                            <p:fltVal val="1"/>
                                          </p:val>
                                        </p:tav>
                                      </p:tavLst>
                                    </p:anim>
                                    <p:animScale>
                                      <p:cBhvr>
                                        <p:cTn id="52" dur="26">
                                          <p:stCondLst>
                                            <p:cond delay="650"/>
                                          </p:stCondLst>
                                        </p:cTn>
                                        <p:tgtEl>
                                          <p:spTgt spid="31"/>
                                        </p:tgtEl>
                                      </p:cBhvr>
                                      <p:to x="100000" y="60000"/>
                                    </p:animScale>
                                    <p:animScale>
                                      <p:cBhvr>
                                        <p:cTn id="53" dur="166" decel="50000">
                                          <p:stCondLst>
                                            <p:cond delay="676"/>
                                          </p:stCondLst>
                                        </p:cTn>
                                        <p:tgtEl>
                                          <p:spTgt spid="31"/>
                                        </p:tgtEl>
                                      </p:cBhvr>
                                      <p:to x="100000" y="100000"/>
                                    </p:animScale>
                                    <p:animScale>
                                      <p:cBhvr>
                                        <p:cTn id="54" dur="26">
                                          <p:stCondLst>
                                            <p:cond delay="1312"/>
                                          </p:stCondLst>
                                        </p:cTn>
                                        <p:tgtEl>
                                          <p:spTgt spid="31"/>
                                        </p:tgtEl>
                                      </p:cBhvr>
                                      <p:to x="100000" y="80000"/>
                                    </p:animScale>
                                    <p:animScale>
                                      <p:cBhvr>
                                        <p:cTn id="55" dur="166" decel="50000">
                                          <p:stCondLst>
                                            <p:cond delay="1338"/>
                                          </p:stCondLst>
                                        </p:cTn>
                                        <p:tgtEl>
                                          <p:spTgt spid="31"/>
                                        </p:tgtEl>
                                      </p:cBhvr>
                                      <p:to x="100000" y="100000"/>
                                    </p:animScale>
                                    <p:animScale>
                                      <p:cBhvr>
                                        <p:cTn id="56" dur="26">
                                          <p:stCondLst>
                                            <p:cond delay="1642"/>
                                          </p:stCondLst>
                                        </p:cTn>
                                        <p:tgtEl>
                                          <p:spTgt spid="31"/>
                                        </p:tgtEl>
                                      </p:cBhvr>
                                      <p:to x="100000" y="90000"/>
                                    </p:animScale>
                                    <p:animScale>
                                      <p:cBhvr>
                                        <p:cTn id="57" dur="166" decel="50000">
                                          <p:stCondLst>
                                            <p:cond delay="1668"/>
                                          </p:stCondLst>
                                        </p:cTn>
                                        <p:tgtEl>
                                          <p:spTgt spid="31"/>
                                        </p:tgtEl>
                                      </p:cBhvr>
                                      <p:to x="100000" y="100000"/>
                                    </p:animScale>
                                    <p:animScale>
                                      <p:cBhvr>
                                        <p:cTn id="58" dur="26">
                                          <p:stCondLst>
                                            <p:cond delay="1808"/>
                                          </p:stCondLst>
                                        </p:cTn>
                                        <p:tgtEl>
                                          <p:spTgt spid="31"/>
                                        </p:tgtEl>
                                      </p:cBhvr>
                                      <p:to x="100000" y="95000"/>
                                    </p:animScale>
                                    <p:animScale>
                                      <p:cBhvr>
                                        <p:cTn id="59" dur="166" decel="50000">
                                          <p:stCondLst>
                                            <p:cond delay="1834"/>
                                          </p:stCondLst>
                                        </p:cTn>
                                        <p:tgtEl>
                                          <p:spTgt spid="31"/>
                                        </p:tgtEl>
                                      </p:cBhvr>
                                      <p:to x="100000" y="100000"/>
                                    </p:animScale>
                                  </p:childTnLst>
                                </p:cTn>
                              </p:par>
                            </p:childTnLst>
                          </p:cTn>
                        </p:par>
                      </p:childTnLst>
                    </p:cTn>
                  </p:par>
                  <p:par>
                    <p:cTn id="60" fill="hold">
                      <p:stCondLst>
                        <p:cond delay="indefinite"/>
                      </p:stCondLst>
                      <p:childTnLst>
                        <p:par>
                          <p:cTn id="61" fill="hold">
                            <p:stCondLst>
                              <p:cond delay="0"/>
                            </p:stCondLst>
                            <p:childTnLst>
                              <p:par>
                                <p:cTn id="62" presetID="3" presetClass="entr" presetSubtype="10" fill="hold" grpId="0" nodeType="clickEffect">
                                  <p:stCondLst>
                                    <p:cond delay="0"/>
                                  </p:stCondLst>
                                  <p:childTnLst>
                                    <p:set>
                                      <p:cBhvr>
                                        <p:cTn id="63" dur="1" fill="hold">
                                          <p:stCondLst>
                                            <p:cond delay="0"/>
                                          </p:stCondLst>
                                        </p:cTn>
                                        <p:tgtEl>
                                          <p:spTgt spid="32"/>
                                        </p:tgtEl>
                                        <p:attrNameLst>
                                          <p:attrName>style.visibility</p:attrName>
                                        </p:attrNameLst>
                                      </p:cBhvr>
                                      <p:to>
                                        <p:strVal val="visible"/>
                                      </p:to>
                                    </p:set>
                                    <p:animEffect transition="in" filter="blinds(horizontal)">
                                      <p:cBhvr>
                                        <p:cTn id="64" dur="500"/>
                                        <p:tgtEl>
                                          <p:spTgt spid="32"/>
                                        </p:tgtEl>
                                      </p:cBhvr>
                                    </p:animEffect>
                                  </p:childTnLst>
                                </p:cTn>
                              </p:par>
                            </p:childTnLst>
                          </p:cTn>
                        </p:par>
                      </p:childTnLst>
                    </p:cTn>
                  </p:par>
                  <p:par>
                    <p:cTn id="65" fill="hold">
                      <p:stCondLst>
                        <p:cond delay="indefinite"/>
                      </p:stCondLst>
                      <p:childTnLst>
                        <p:par>
                          <p:cTn id="66" fill="hold">
                            <p:stCondLst>
                              <p:cond delay="0"/>
                            </p:stCondLst>
                            <p:childTnLst>
                              <p:par>
                                <p:cTn id="67" presetID="53" presetClass="entr" presetSubtype="0" fill="hold" grpId="0" nodeType="clickEffect">
                                  <p:stCondLst>
                                    <p:cond delay="0"/>
                                  </p:stCondLst>
                                  <p:childTnLst>
                                    <p:set>
                                      <p:cBhvr>
                                        <p:cTn id="68" dur="1" fill="hold">
                                          <p:stCondLst>
                                            <p:cond delay="0"/>
                                          </p:stCondLst>
                                        </p:cTn>
                                        <p:tgtEl>
                                          <p:spTgt spid="33"/>
                                        </p:tgtEl>
                                        <p:attrNameLst>
                                          <p:attrName>style.visibility</p:attrName>
                                        </p:attrNameLst>
                                      </p:cBhvr>
                                      <p:to>
                                        <p:strVal val="visible"/>
                                      </p:to>
                                    </p:set>
                                    <p:anim calcmode="lin" valueType="num">
                                      <p:cBhvr>
                                        <p:cTn id="69" dur="500" fill="hold"/>
                                        <p:tgtEl>
                                          <p:spTgt spid="33"/>
                                        </p:tgtEl>
                                        <p:attrNameLst>
                                          <p:attrName>ppt_w</p:attrName>
                                        </p:attrNameLst>
                                      </p:cBhvr>
                                      <p:tavLst>
                                        <p:tav tm="0">
                                          <p:val>
                                            <p:fltVal val="0"/>
                                          </p:val>
                                        </p:tav>
                                        <p:tav tm="100000">
                                          <p:val>
                                            <p:strVal val="#ppt_w"/>
                                          </p:val>
                                        </p:tav>
                                      </p:tavLst>
                                    </p:anim>
                                    <p:anim calcmode="lin" valueType="num">
                                      <p:cBhvr>
                                        <p:cTn id="70" dur="500" fill="hold"/>
                                        <p:tgtEl>
                                          <p:spTgt spid="33"/>
                                        </p:tgtEl>
                                        <p:attrNameLst>
                                          <p:attrName>ppt_h</p:attrName>
                                        </p:attrNameLst>
                                      </p:cBhvr>
                                      <p:tavLst>
                                        <p:tav tm="0">
                                          <p:val>
                                            <p:fltVal val="0"/>
                                          </p:val>
                                        </p:tav>
                                        <p:tav tm="100000">
                                          <p:val>
                                            <p:strVal val="#ppt_h"/>
                                          </p:val>
                                        </p:tav>
                                      </p:tavLst>
                                    </p:anim>
                                    <p:animEffect transition="in" filter="fade">
                                      <p:cBhvr>
                                        <p:cTn id="71" dur="500"/>
                                        <p:tgtEl>
                                          <p:spTgt spid="33"/>
                                        </p:tgtEl>
                                      </p:cBhvr>
                                    </p:animEffect>
                                  </p:childTnLst>
                                </p:cTn>
                              </p:par>
                            </p:childTnLst>
                          </p:cTn>
                        </p:par>
                      </p:childTnLst>
                    </p:cTn>
                  </p:par>
                  <p:par>
                    <p:cTn id="72" fill="hold">
                      <p:stCondLst>
                        <p:cond delay="indefinite"/>
                      </p:stCondLst>
                      <p:childTnLst>
                        <p:par>
                          <p:cTn id="73" fill="hold">
                            <p:stCondLst>
                              <p:cond delay="0"/>
                            </p:stCondLst>
                            <p:childTnLst>
                              <p:par>
                                <p:cTn id="74" presetID="3" presetClass="entr" presetSubtype="10" fill="hold" grpId="0" nodeType="clickEffect">
                                  <p:stCondLst>
                                    <p:cond delay="0"/>
                                  </p:stCondLst>
                                  <p:childTnLst>
                                    <p:set>
                                      <p:cBhvr>
                                        <p:cTn id="75" dur="1" fill="hold">
                                          <p:stCondLst>
                                            <p:cond delay="0"/>
                                          </p:stCondLst>
                                        </p:cTn>
                                        <p:tgtEl>
                                          <p:spTgt spid="16404"/>
                                        </p:tgtEl>
                                        <p:attrNameLst>
                                          <p:attrName>style.visibility</p:attrName>
                                        </p:attrNameLst>
                                      </p:cBhvr>
                                      <p:to>
                                        <p:strVal val="visible"/>
                                      </p:to>
                                    </p:set>
                                    <p:animEffect transition="in" filter="blinds(horizontal)">
                                      <p:cBhvr>
                                        <p:cTn id="76" dur="500"/>
                                        <p:tgtEl>
                                          <p:spTgt spid="164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 grpId="0" animBg="1"/>
      <p:bldP spid="26" grpId="0"/>
      <p:bldP spid="31" grpId="0"/>
      <p:bldP spid="32" grpId="0"/>
      <p:bldP spid="33" grpId="0"/>
      <p:bldP spid="1640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rot="5400000">
            <a:off x="655638" y="3886200"/>
            <a:ext cx="5945188"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1506" name="Rectangle 5"/>
          <p:cNvSpPr>
            <a:spLocks noChangeArrowheads="1"/>
          </p:cNvSpPr>
          <p:nvPr/>
        </p:nvSpPr>
        <p:spPr bwMode="auto">
          <a:xfrm>
            <a:off x="0" y="0"/>
            <a:ext cx="9144000" cy="685800"/>
          </a:xfrm>
          <a:prstGeom prst="rect">
            <a:avLst/>
          </a:prstGeom>
          <a:solidFill>
            <a:schemeClr val="tx1"/>
          </a:solidFill>
          <a:ln w="57150" cmpd="thinThick">
            <a:pattFill prst="pct90">
              <a:fgClr>
                <a:srgbClr val="993300"/>
              </a:fgClr>
              <a:bgClr>
                <a:srgbClr val="FFFFFF"/>
              </a:bgClr>
            </a:pattFill>
            <a:miter lim="800000"/>
            <a:headEnd/>
            <a:tailEnd/>
          </a:ln>
        </p:spPr>
        <p:txBody>
          <a:bodyPr wrap="none" anchor="ctr"/>
          <a:lstStyle/>
          <a:p>
            <a:pPr algn="ctr" eaLnBrk="0" hangingPunct="0"/>
            <a:r>
              <a:rPr lang="en-US" sz="2800" b="1">
                <a:solidFill>
                  <a:srgbClr val="000099"/>
                </a:solidFill>
                <a:latin typeface=".VnTimeH" pitchFamily="34" charset="0"/>
              </a:rPr>
              <a:t> </a:t>
            </a:r>
          </a:p>
        </p:txBody>
      </p:sp>
      <p:sp>
        <p:nvSpPr>
          <p:cNvPr id="21507" name="Text Box 13"/>
          <p:cNvSpPr txBox="1">
            <a:spLocks noChangeArrowheads="1"/>
          </p:cNvSpPr>
          <p:nvPr/>
        </p:nvSpPr>
        <p:spPr bwMode="gray">
          <a:xfrm>
            <a:off x="0" y="76200"/>
            <a:ext cx="1308100" cy="400050"/>
          </a:xfrm>
          <a:prstGeom prst="rect">
            <a:avLst/>
          </a:prstGeom>
          <a:noFill/>
          <a:ln w="9525">
            <a:noFill/>
            <a:miter lim="800000"/>
            <a:headEnd/>
            <a:tailEnd/>
          </a:ln>
        </p:spPr>
        <p:txBody>
          <a:bodyPr wrap="none">
            <a:spAutoFit/>
          </a:bodyPr>
          <a:lstStyle/>
          <a:p>
            <a:pPr algn="ctr" eaLnBrk="0" hangingPunct="0"/>
            <a:r>
              <a:rPr lang="en-US" altLang="vi-VN" sz="2000" b="1">
                <a:solidFill>
                  <a:srgbClr val="FFFFFF"/>
                </a:solidFill>
                <a:latin typeface="Times New Roman" pitchFamily="18" charset="0"/>
                <a:cs typeface="Times New Roman" pitchFamily="18" charset="0"/>
              </a:rPr>
              <a:t>Ngữ văn 8</a:t>
            </a:r>
          </a:p>
        </p:txBody>
      </p:sp>
      <p:grpSp>
        <p:nvGrpSpPr>
          <p:cNvPr id="21508" name="Group 10"/>
          <p:cNvGrpSpPr>
            <a:grpSpLocks/>
          </p:cNvGrpSpPr>
          <p:nvPr/>
        </p:nvGrpSpPr>
        <p:grpSpPr bwMode="auto">
          <a:xfrm>
            <a:off x="76200" y="0"/>
            <a:ext cx="1204913" cy="628650"/>
            <a:chOff x="2016" y="1920"/>
            <a:chExt cx="1680" cy="1680"/>
          </a:xfrm>
        </p:grpSpPr>
        <p:sp>
          <p:nvSpPr>
            <p:cNvPr id="12" name="Oval 11"/>
            <p:cNvSpPr>
              <a:spLocks noChangeArrowheads="1"/>
            </p:cNvSpPr>
            <p:nvPr/>
          </p:nvSpPr>
          <p:spPr bwMode="gray">
            <a:xfrm>
              <a:off x="2016" y="1920"/>
              <a:ext cx="1680" cy="1680"/>
            </a:xfrm>
            <a:prstGeom prst="ellipse">
              <a:avLst/>
            </a:prstGeom>
            <a:gradFill rotWithShape="1">
              <a:gsLst>
                <a:gs pos="0">
                  <a:schemeClr val="accent2"/>
                </a:gs>
                <a:gs pos="100000">
                  <a:schemeClr val="accent2">
                    <a:gamma/>
                    <a:shade val="63529"/>
                    <a:invGamma/>
                  </a:schemeClr>
                </a:gs>
              </a:gsLst>
              <a:lin ang="5400000" scaled="1"/>
            </a:gradFill>
            <a:ln w="9525">
              <a:noFill/>
              <a:round/>
              <a:headEnd/>
              <a:tailEnd/>
            </a:ln>
            <a:effectLst/>
          </p:spPr>
          <p:txBody>
            <a:bodyPr wrap="none" anchor="ctr"/>
            <a:lstStyle/>
            <a:p>
              <a:pPr fontAlgn="auto">
                <a:spcBef>
                  <a:spcPts val="0"/>
                </a:spcBef>
                <a:spcAft>
                  <a:spcPts val="0"/>
                </a:spcAft>
                <a:defRPr/>
              </a:pPr>
              <a:endParaRPr lang="en-US">
                <a:latin typeface="+mn-lt"/>
                <a:cs typeface="+mn-cs"/>
              </a:endParaRPr>
            </a:p>
          </p:txBody>
        </p:sp>
        <p:sp>
          <p:nvSpPr>
            <p:cNvPr id="21525" name="Freeform 12"/>
            <p:cNvSpPr>
              <a:spLocks/>
            </p:cNvSpPr>
            <p:nvPr/>
          </p:nvSpPr>
          <p:spPr bwMode="gray">
            <a:xfrm>
              <a:off x="2208" y="1948"/>
              <a:ext cx="1296" cy="634"/>
            </a:xfrm>
            <a:custGeom>
              <a:avLst/>
              <a:gdLst>
                <a:gd name="T0" fmla="*/ 871 w 1321"/>
                <a:gd name="T1" fmla="*/ 35 h 712"/>
                <a:gd name="T2" fmla="*/ 882 w 1321"/>
                <a:gd name="T3" fmla="*/ 38 h 712"/>
                <a:gd name="T4" fmla="*/ 885 w 1321"/>
                <a:gd name="T5" fmla="*/ 42 h 712"/>
                <a:gd name="T6" fmla="*/ 880 w 1321"/>
                <a:gd name="T7" fmla="*/ 45 h 712"/>
                <a:gd name="T8" fmla="*/ 869 w 1321"/>
                <a:gd name="T9" fmla="*/ 48 h 712"/>
                <a:gd name="T10" fmla="*/ 852 w 1321"/>
                <a:gd name="T11" fmla="*/ 51 h 712"/>
                <a:gd name="T12" fmla="*/ 829 w 1321"/>
                <a:gd name="T13" fmla="*/ 53 h 712"/>
                <a:gd name="T14" fmla="*/ 801 w 1321"/>
                <a:gd name="T15" fmla="*/ 54 h 712"/>
                <a:gd name="T16" fmla="*/ 768 w 1321"/>
                <a:gd name="T17" fmla="*/ 57 h 712"/>
                <a:gd name="T18" fmla="*/ 731 w 1321"/>
                <a:gd name="T19" fmla="*/ 59 h 712"/>
                <a:gd name="T20" fmla="*/ 690 w 1321"/>
                <a:gd name="T21" fmla="*/ 60 h 712"/>
                <a:gd name="T22" fmla="*/ 648 w 1321"/>
                <a:gd name="T23" fmla="*/ 61 h 712"/>
                <a:gd name="T24" fmla="*/ 600 w 1321"/>
                <a:gd name="T25" fmla="*/ 61 h 712"/>
                <a:gd name="T26" fmla="*/ 552 w 1321"/>
                <a:gd name="T27" fmla="*/ 61 h 712"/>
                <a:gd name="T28" fmla="*/ 533 w 1321"/>
                <a:gd name="T29" fmla="*/ 62 h 712"/>
                <a:gd name="T30" fmla="*/ 319 w 1321"/>
                <a:gd name="T31" fmla="*/ 62 h 712"/>
                <a:gd name="T32" fmla="*/ 316 w 1321"/>
                <a:gd name="T33" fmla="*/ 62 h 712"/>
                <a:gd name="T34" fmla="*/ 274 w 1321"/>
                <a:gd name="T35" fmla="*/ 61 h 712"/>
                <a:gd name="T36" fmla="*/ 233 w 1321"/>
                <a:gd name="T37" fmla="*/ 61 h 712"/>
                <a:gd name="T38" fmla="*/ 195 w 1321"/>
                <a:gd name="T39" fmla="*/ 61 h 712"/>
                <a:gd name="T40" fmla="*/ 159 w 1321"/>
                <a:gd name="T41" fmla="*/ 60 h 712"/>
                <a:gd name="T42" fmla="*/ 125 w 1321"/>
                <a:gd name="T43" fmla="*/ 60 h 712"/>
                <a:gd name="T44" fmla="*/ 96 w 1321"/>
                <a:gd name="T45" fmla="*/ 58 h 712"/>
                <a:gd name="T46" fmla="*/ 69 w 1321"/>
                <a:gd name="T47" fmla="*/ 56 h 712"/>
                <a:gd name="T48" fmla="*/ 46 w 1321"/>
                <a:gd name="T49" fmla="*/ 54 h 712"/>
                <a:gd name="T50" fmla="*/ 26 w 1321"/>
                <a:gd name="T51" fmla="*/ 53 h 712"/>
                <a:gd name="T52" fmla="*/ 18 w 1321"/>
                <a:gd name="T53" fmla="*/ 51 h 712"/>
                <a:gd name="T54" fmla="*/ 6 w 1321"/>
                <a:gd name="T55" fmla="*/ 48 h 712"/>
                <a:gd name="T56" fmla="*/ 0 w 1321"/>
                <a:gd name="T57" fmla="*/ 46 h 712"/>
                <a:gd name="T58" fmla="*/ 0 w 1321"/>
                <a:gd name="T59" fmla="*/ 45 h 712"/>
                <a:gd name="T60" fmla="*/ 4 w 1321"/>
                <a:gd name="T61" fmla="*/ 42 h 712"/>
                <a:gd name="T62" fmla="*/ 16 w 1321"/>
                <a:gd name="T63" fmla="*/ 38 h 712"/>
                <a:gd name="T64" fmla="*/ 30 w 1321"/>
                <a:gd name="T65" fmla="*/ 33 h 712"/>
                <a:gd name="T66" fmla="*/ 65 w 1321"/>
                <a:gd name="T67" fmla="*/ 26 h 712"/>
                <a:gd name="T68" fmla="*/ 100 w 1321"/>
                <a:gd name="T69" fmla="*/ 20 h 712"/>
                <a:gd name="T70" fmla="*/ 136 w 1321"/>
                <a:gd name="T71" fmla="*/ 15 h 712"/>
                <a:gd name="T72" fmla="*/ 180 w 1321"/>
                <a:gd name="T73" fmla="*/ 11 h 712"/>
                <a:gd name="T74" fmla="*/ 229 w 1321"/>
                <a:gd name="T75" fmla="*/ 7 h 712"/>
                <a:gd name="T76" fmla="*/ 278 w 1321"/>
                <a:gd name="T77" fmla="*/ 4 h 712"/>
                <a:gd name="T78" fmla="*/ 333 w 1321"/>
                <a:gd name="T79" fmla="*/ 4 h 712"/>
                <a:gd name="T80" fmla="*/ 389 w 1321"/>
                <a:gd name="T81" fmla="*/ 4 h 712"/>
                <a:gd name="T82" fmla="*/ 447 w 1321"/>
                <a:gd name="T83" fmla="*/ 0 h 712"/>
                <a:gd name="T84" fmla="*/ 447 w 1321"/>
                <a:gd name="T85" fmla="*/ 0 h 712"/>
                <a:gd name="T86" fmla="*/ 508 w 1321"/>
                <a:gd name="T87" fmla="*/ 4 h 712"/>
                <a:gd name="T88" fmla="*/ 567 w 1321"/>
                <a:gd name="T89" fmla="*/ 4 h 712"/>
                <a:gd name="T90" fmla="*/ 624 w 1321"/>
                <a:gd name="T91" fmla="*/ 4 h 712"/>
                <a:gd name="T92" fmla="*/ 677 w 1321"/>
                <a:gd name="T93" fmla="*/ 8 h 712"/>
                <a:gd name="T94" fmla="*/ 724 w 1321"/>
                <a:gd name="T95" fmla="*/ 12 h 712"/>
                <a:gd name="T96" fmla="*/ 769 w 1321"/>
                <a:gd name="T97" fmla="*/ 17 h 712"/>
                <a:gd name="T98" fmla="*/ 808 w 1321"/>
                <a:gd name="T99" fmla="*/ 22 h 712"/>
                <a:gd name="T100" fmla="*/ 842 w 1321"/>
                <a:gd name="T101" fmla="*/ 28 h 712"/>
                <a:gd name="T102" fmla="*/ 871 w 1321"/>
                <a:gd name="T103" fmla="*/ 35 h 712"/>
                <a:gd name="T104" fmla="*/ 871 w 1321"/>
                <a:gd name="T105" fmla="*/ 35 h 71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321"/>
                <a:gd name="T160" fmla="*/ 0 h 712"/>
                <a:gd name="T161" fmla="*/ 1321 w 1321"/>
                <a:gd name="T162" fmla="*/ 712 h 71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759" y="6"/>
                  </a:lnTo>
                  <a:lnTo>
                    <a:pt x="847" y="23"/>
                  </a:lnTo>
                  <a:lnTo>
                    <a:pt x="932" y="53"/>
                  </a:lnTo>
                  <a:lnTo>
                    <a:pt x="1010" y="90"/>
                  </a:lnTo>
                  <a:lnTo>
                    <a:pt x="1082" y="137"/>
                  </a:lnTo>
                  <a:lnTo>
                    <a:pt x="1149" y="194"/>
                  </a:lnTo>
                  <a:lnTo>
                    <a:pt x="1208" y="256"/>
                  </a:lnTo>
                  <a:lnTo>
                    <a:pt x="1258" y="325"/>
                  </a:lnTo>
                  <a:lnTo>
                    <a:pt x="1301" y="401"/>
                  </a:lnTo>
                  <a:close/>
                </a:path>
              </a:pathLst>
            </a:custGeom>
            <a:gradFill rotWithShape="1">
              <a:gsLst>
                <a:gs pos="0">
                  <a:srgbClr val="FFFFFF"/>
                </a:gs>
                <a:gs pos="100000">
                  <a:schemeClr val="accent2"/>
                </a:gs>
              </a:gsLst>
              <a:lin ang="5400000" scaled="1"/>
            </a:gradFill>
            <a:ln w="0">
              <a:noFill/>
              <a:round/>
              <a:headEnd/>
              <a:tailEnd/>
            </a:ln>
          </p:spPr>
          <p:txBody>
            <a:bodyPr/>
            <a:lstStyle/>
            <a:p>
              <a:endParaRPr lang="en-US"/>
            </a:p>
          </p:txBody>
        </p:sp>
      </p:grpSp>
      <p:sp>
        <p:nvSpPr>
          <p:cNvPr id="21509" name="Text Box 13"/>
          <p:cNvSpPr txBox="1">
            <a:spLocks noChangeArrowheads="1"/>
          </p:cNvSpPr>
          <p:nvPr/>
        </p:nvSpPr>
        <p:spPr bwMode="gray">
          <a:xfrm>
            <a:off x="0" y="76200"/>
            <a:ext cx="1308100" cy="400050"/>
          </a:xfrm>
          <a:prstGeom prst="rect">
            <a:avLst/>
          </a:prstGeom>
          <a:noFill/>
          <a:ln w="9525">
            <a:noFill/>
            <a:miter lim="800000"/>
            <a:headEnd/>
            <a:tailEnd/>
          </a:ln>
        </p:spPr>
        <p:txBody>
          <a:bodyPr wrap="none">
            <a:spAutoFit/>
          </a:bodyPr>
          <a:lstStyle/>
          <a:p>
            <a:pPr algn="ctr" eaLnBrk="0" hangingPunct="0"/>
            <a:r>
              <a:rPr lang="en-US" altLang="vi-VN" sz="2000" b="1">
                <a:solidFill>
                  <a:srgbClr val="FFFFFF"/>
                </a:solidFill>
                <a:latin typeface="Times New Roman" pitchFamily="18" charset="0"/>
                <a:cs typeface="Times New Roman" pitchFamily="18" charset="0"/>
              </a:rPr>
              <a:t>Ngữ văn 8</a:t>
            </a:r>
          </a:p>
        </p:txBody>
      </p:sp>
      <p:sp>
        <p:nvSpPr>
          <p:cNvPr id="21510" name="Text Box 17"/>
          <p:cNvSpPr txBox="1">
            <a:spLocks noChangeArrowheads="1"/>
          </p:cNvSpPr>
          <p:nvPr/>
        </p:nvSpPr>
        <p:spPr bwMode="gray">
          <a:xfrm>
            <a:off x="1676400" y="-36513"/>
            <a:ext cx="7010400" cy="519113"/>
          </a:xfrm>
          <a:prstGeom prst="rect">
            <a:avLst/>
          </a:prstGeom>
          <a:noFill/>
          <a:ln w="9525">
            <a:noFill/>
            <a:miter lim="800000"/>
            <a:headEnd/>
            <a:tailEnd/>
          </a:ln>
        </p:spPr>
        <p:txBody>
          <a:bodyPr>
            <a:spAutoFit/>
          </a:bodyPr>
          <a:lstStyle/>
          <a:p>
            <a:pPr algn="ctr" eaLnBrk="0" hangingPunct="0"/>
            <a:r>
              <a:rPr lang="en-US" altLang="vi-VN" sz="2800" b="1">
                <a:solidFill>
                  <a:srgbClr val="0000FF"/>
                </a:solidFill>
                <a:latin typeface="Times New Roman" pitchFamily="18" charset="0"/>
                <a:cs typeface="Times New Roman" pitchFamily="18" charset="0"/>
              </a:rPr>
              <a:t>TIẾT </a:t>
            </a:r>
            <a:r>
              <a:rPr lang="en-US" altLang="vi-VN" sz="2800" b="1" smtClean="0">
                <a:solidFill>
                  <a:srgbClr val="0000FF"/>
                </a:solidFill>
                <a:latin typeface="Times New Roman" pitchFamily="18" charset="0"/>
                <a:cs typeface="Times New Roman" pitchFamily="18" charset="0"/>
              </a:rPr>
              <a:t>45 </a:t>
            </a:r>
            <a:r>
              <a:rPr lang="en-US" altLang="vi-VN" sz="2800" b="1">
                <a:solidFill>
                  <a:srgbClr val="0000FF"/>
                </a:solidFill>
                <a:latin typeface="Times New Roman" pitchFamily="18" charset="0"/>
                <a:cs typeface="Times New Roman" pitchFamily="18" charset="0"/>
              </a:rPr>
              <a:t>– NÓI GIẢM NÓI TRÁNH  </a:t>
            </a:r>
          </a:p>
        </p:txBody>
      </p:sp>
      <p:sp>
        <p:nvSpPr>
          <p:cNvPr id="21511" name="Rectangle 33"/>
          <p:cNvSpPr>
            <a:spLocks noChangeArrowheads="1"/>
          </p:cNvSpPr>
          <p:nvPr/>
        </p:nvSpPr>
        <p:spPr bwMode="auto">
          <a:xfrm>
            <a:off x="0" y="3886200"/>
            <a:ext cx="3505200" cy="976313"/>
          </a:xfrm>
          <a:prstGeom prst="rect">
            <a:avLst/>
          </a:prstGeom>
          <a:noFill/>
          <a:ln w="9525">
            <a:noFill/>
            <a:miter lim="800000"/>
            <a:headEnd/>
            <a:tailEnd/>
          </a:ln>
        </p:spPr>
        <p:txBody>
          <a:bodyPr>
            <a:spAutoFit/>
          </a:bodyPr>
          <a:lstStyle/>
          <a:p>
            <a:r>
              <a:rPr lang="en-US" sz="2000" b="1">
                <a:latin typeface="Times New Roman" pitchFamily="18" charset="0"/>
                <a:cs typeface="Times New Roman" pitchFamily="18" charset="0"/>
                <a:sym typeface="Wingdings" pitchFamily="2" charset="2"/>
              </a:rPr>
              <a:t>* Lưu ý:</a:t>
            </a:r>
          </a:p>
          <a:p>
            <a:r>
              <a:rPr lang="en-US" b="1">
                <a:latin typeface="Times New Roman" pitchFamily="18" charset="0"/>
                <a:cs typeface="Times New Roman" pitchFamily="18" charset="0"/>
                <a:sym typeface="Wingdings" pitchFamily="2" charset="2"/>
              </a:rPr>
              <a:t> Một số cách nói giảm nói tránh: </a:t>
            </a:r>
            <a:endParaRPr lang="vi-VN" b="1">
              <a:latin typeface="Times New Roman" pitchFamily="18" charset="0"/>
              <a:cs typeface="Times New Roman" pitchFamily="18" charset="0"/>
            </a:endParaRPr>
          </a:p>
          <a:p>
            <a:endParaRPr lang="vi-VN" sz="2000" b="1" i="1">
              <a:sym typeface="Wingdings" pitchFamily="2" charset="2"/>
            </a:endParaRPr>
          </a:p>
        </p:txBody>
      </p:sp>
      <p:sp>
        <p:nvSpPr>
          <p:cNvPr id="21512" name="TextBox 29"/>
          <p:cNvSpPr txBox="1">
            <a:spLocks noChangeArrowheads="1"/>
          </p:cNvSpPr>
          <p:nvPr/>
        </p:nvSpPr>
        <p:spPr bwMode="auto">
          <a:xfrm>
            <a:off x="109538" y="4572000"/>
            <a:ext cx="2163762" cy="366713"/>
          </a:xfrm>
          <a:prstGeom prst="rect">
            <a:avLst/>
          </a:prstGeom>
          <a:noFill/>
          <a:ln w="9525">
            <a:noFill/>
            <a:miter lim="800000"/>
            <a:headEnd/>
            <a:tailEnd/>
          </a:ln>
        </p:spPr>
        <p:txBody>
          <a:bodyPr wrap="none">
            <a:spAutoFit/>
          </a:bodyPr>
          <a:lstStyle/>
          <a:p>
            <a:r>
              <a:rPr lang="en-US" i="1">
                <a:latin typeface="Times New Roman" pitchFamily="18" charset="0"/>
              </a:rPr>
              <a:t>- </a:t>
            </a:r>
            <a:r>
              <a:rPr lang="vi-VN" i="1">
                <a:latin typeface="Times New Roman" pitchFamily="18" charset="0"/>
              </a:rPr>
              <a:t>Dùng từ đồng nghĩa</a:t>
            </a:r>
            <a:endParaRPr lang="en-US" i="1">
              <a:latin typeface="Times New Roman" pitchFamily="18" charset="0"/>
            </a:endParaRPr>
          </a:p>
        </p:txBody>
      </p:sp>
      <p:sp>
        <p:nvSpPr>
          <p:cNvPr id="21513" name="TextBox 16"/>
          <p:cNvSpPr txBox="1">
            <a:spLocks noChangeArrowheads="1"/>
          </p:cNvSpPr>
          <p:nvPr/>
        </p:nvSpPr>
        <p:spPr bwMode="auto">
          <a:xfrm>
            <a:off x="0" y="914400"/>
            <a:ext cx="3779838" cy="1006475"/>
          </a:xfrm>
          <a:prstGeom prst="rect">
            <a:avLst/>
          </a:prstGeom>
          <a:noFill/>
          <a:ln w="9525">
            <a:noFill/>
            <a:miter lim="800000"/>
            <a:headEnd/>
            <a:tailEnd/>
          </a:ln>
        </p:spPr>
        <p:txBody>
          <a:bodyPr wrap="none">
            <a:spAutoFit/>
          </a:bodyPr>
          <a:lstStyle/>
          <a:p>
            <a:r>
              <a:rPr lang="vi-VN" altLang="vi-VN" sz="2000" b="1" dirty="0">
                <a:latin typeface="Times New Roman" pitchFamily="18" charset="0"/>
                <a:cs typeface="Times New Roman" pitchFamily="18" charset="0"/>
              </a:rPr>
              <a:t>I.Nói giảm nói tránh và tác dụng</a:t>
            </a:r>
            <a:r>
              <a:rPr lang="en-US" altLang="vi-VN" sz="2000" b="1" dirty="0">
                <a:latin typeface="Times New Roman" pitchFamily="18" charset="0"/>
                <a:cs typeface="Times New Roman" pitchFamily="18" charset="0"/>
              </a:rPr>
              <a:t> </a:t>
            </a:r>
          </a:p>
          <a:p>
            <a:r>
              <a:rPr lang="en-US" altLang="vi-VN" sz="2000" b="1" dirty="0" err="1">
                <a:latin typeface="Times New Roman" pitchFamily="18" charset="0"/>
                <a:cs typeface="Times New Roman" pitchFamily="18" charset="0"/>
              </a:rPr>
              <a:t>nói</a:t>
            </a:r>
            <a:r>
              <a:rPr lang="en-US" altLang="vi-VN" sz="2000" b="1" dirty="0">
                <a:latin typeface="Times New Roman" pitchFamily="18" charset="0"/>
                <a:cs typeface="Times New Roman" pitchFamily="18" charset="0"/>
              </a:rPr>
              <a:t> </a:t>
            </a:r>
            <a:r>
              <a:rPr lang="en-US" altLang="vi-VN" sz="2000" b="1" dirty="0" err="1">
                <a:latin typeface="Times New Roman" pitchFamily="18" charset="0"/>
                <a:cs typeface="Times New Roman" pitchFamily="18" charset="0"/>
              </a:rPr>
              <a:t>giảm</a:t>
            </a:r>
            <a:r>
              <a:rPr lang="en-US" altLang="vi-VN" sz="2000" b="1" dirty="0">
                <a:latin typeface="Times New Roman" pitchFamily="18" charset="0"/>
                <a:cs typeface="Times New Roman" pitchFamily="18" charset="0"/>
              </a:rPr>
              <a:t> </a:t>
            </a:r>
            <a:r>
              <a:rPr lang="en-US" altLang="vi-VN" sz="2000" b="1" dirty="0" err="1">
                <a:latin typeface="Times New Roman" pitchFamily="18" charset="0"/>
                <a:cs typeface="Times New Roman" pitchFamily="18" charset="0"/>
              </a:rPr>
              <a:t>nói</a:t>
            </a:r>
            <a:r>
              <a:rPr lang="en-US" altLang="vi-VN" sz="2000" b="1" dirty="0">
                <a:latin typeface="Times New Roman" pitchFamily="18" charset="0"/>
                <a:cs typeface="Times New Roman" pitchFamily="18" charset="0"/>
              </a:rPr>
              <a:t> </a:t>
            </a:r>
            <a:r>
              <a:rPr lang="en-US" altLang="vi-VN" sz="2000" b="1" dirty="0" err="1">
                <a:latin typeface="Times New Roman" pitchFamily="18" charset="0"/>
                <a:cs typeface="Times New Roman" pitchFamily="18" charset="0"/>
              </a:rPr>
              <a:t>tránh</a:t>
            </a:r>
            <a:r>
              <a:rPr lang="en-US" altLang="vi-VN" sz="2000" b="1" dirty="0">
                <a:latin typeface="Times New Roman" pitchFamily="18" charset="0"/>
                <a:cs typeface="Times New Roman" pitchFamily="18" charset="0"/>
              </a:rPr>
              <a:t>.</a:t>
            </a:r>
            <a:endParaRPr lang="vi-VN" altLang="vi-VN" sz="2000" b="1" dirty="0">
              <a:latin typeface="Times New Roman" pitchFamily="18" charset="0"/>
              <a:cs typeface="Times New Roman" pitchFamily="18" charset="0"/>
            </a:endParaRPr>
          </a:p>
          <a:p>
            <a:pPr>
              <a:buFontTx/>
              <a:buAutoNum type="arabicPeriod"/>
            </a:pPr>
            <a:r>
              <a:rPr lang="en-US" altLang="vi-VN" sz="2000" b="1" dirty="0">
                <a:latin typeface="Times New Roman" pitchFamily="18" charset="0"/>
                <a:cs typeface="Times New Roman" pitchFamily="18" charset="0"/>
              </a:rPr>
              <a:t> </a:t>
            </a:r>
            <a:r>
              <a:rPr lang="vi-VN" altLang="vi-VN" sz="2000" b="1" dirty="0" smtClean="0">
                <a:latin typeface="Times New Roman" pitchFamily="18" charset="0"/>
                <a:cs typeface="Times New Roman" pitchFamily="18" charset="0"/>
              </a:rPr>
              <a:t>Ví dụ:</a:t>
            </a:r>
            <a:endParaRPr lang="en-US" sz="2400" dirty="0">
              <a:latin typeface="Calibri" pitchFamily="34" charset="0"/>
            </a:endParaRPr>
          </a:p>
        </p:txBody>
      </p:sp>
      <p:sp>
        <p:nvSpPr>
          <p:cNvPr id="21516" name="Text Box 16"/>
          <p:cNvSpPr txBox="1">
            <a:spLocks noChangeArrowheads="1"/>
          </p:cNvSpPr>
          <p:nvPr/>
        </p:nvSpPr>
        <p:spPr bwMode="auto">
          <a:xfrm>
            <a:off x="0" y="2514600"/>
            <a:ext cx="3657600" cy="1465263"/>
          </a:xfrm>
          <a:prstGeom prst="rect">
            <a:avLst/>
          </a:prstGeom>
          <a:noFill/>
          <a:ln w="9525">
            <a:noFill/>
            <a:miter lim="800000"/>
            <a:headEnd/>
            <a:tailEnd/>
          </a:ln>
        </p:spPr>
        <p:txBody>
          <a:bodyPr>
            <a:spAutoFit/>
          </a:bodyPr>
          <a:lstStyle/>
          <a:p>
            <a:pPr>
              <a:spcBef>
                <a:spcPct val="50000"/>
              </a:spcBef>
            </a:pPr>
            <a:r>
              <a:rPr lang="en-US">
                <a:solidFill>
                  <a:srgbClr val="0000FF"/>
                </a:solidFill>
                <a:latin typeface="Times New Roman" pitchFamily="18" charset="0"/>
              </a:rPr>
              <a:t>Nói </a:t>
            </a:r>
            <a:r>
              <a:rPr lang="en-US">
                <a:solidFill>
                  <a:srgbClr val="0000FF"/>
                </a:solidFill>
                <a:latin typeface=".VnTime" pitchFamily="34" charset="0"/>
              </a:rPr>
              <a:t>gi¶m</a:t>
            </a:r>
            <a:r>
              <a:rPr lang="en-US">
                <a:solidFill>
                  <a:srgbClr val="0000FF"/>
                </a:solidFill>
                <a:latin typeface="Times New Roman" pitchFamily="18" charset="0"/>
              </a:rPr>
              <a:t>, nói tránh là một biện pháp tu từ dùng cách diễn </a:t>
            </a:r>
            <a:r>
              <a:rPr lang="en-US">
                <a:solidFill>
                  <a:srgbClr val="0000FF"/>
                </a:solidFill>
                <a:latin typeface=".VnTime" pitchFamily="34" charset="0"/>
              </a:rPr>
              <a:t>®¹t</a:t>
            </a:r>
            <a:r>
              <a:rPr lang="en-US">
                <a:solidFill>
                  <a:srgbClr val="0000FF"/>
                </a:solidFill>
                <a:latin typeface="Times New Roman" pitchFamily="18" charset="0"/>
              </a:rPr>
              <a:t> </a:t>
            </a:r>
            <a:r>
              <a:rPr lang="en-US">
                <a:solidFill>
                  <a:srgbClr val="0000FF"/>
                </a:solidFill>
                <a:latin typeface=".VnTime" pitchFamily="34" charset="0"/>
              </a:rPr>
              <a:t>tÕ</a:t>
            </a:r>
            <a:r>
              <a:rPr lang="en-US">
                <a:solidFill>
                  <a:srgbClr val="0000FF"/>
                </a:solidFill>
                <a:latin typeface="Times New Roman" pitchFamily="18" charset="0"/>
              </a:rPr>
              <a:t> nhị, uyển chuyển, tránh gây cảm giác quá đau buồn, ghê sợ, nặng nề, tránh thô tục, thiếu lịch </a:t>
            </a:r>
            <a:r>
              <a:rPr lang="en-US">
                <a:solidFill>
                  <a:srgbClr val="0000FF"/>
                </a:solidFill>
                <a:latin typeface=".VnTime" pitchFamily="34" charset="0"/>
              </a:rPr>
              <a:t>sù</a:t>
            </a:r>
            <a:r>
              <a:rPr lang="en-US">
                <a:solidFill>
                  <a:srgbClr val="0000FF"/>
                </a:solidFill>
                <a:latin typeface="Times New Roman" pitchFamily="18" charset="0"/>
              </a:rPr>
              <a:t>.</a:t>
            </a:r>
          </a:p>
        </p:txBody>
      </p:sp>
      <p:sp>
        <p:nvSpPr>
          <p:cNvPr id="21517" name="Text Box 17"/>
          <p:cNvSpPr txBox="1">
            <a:spLocks noChangeArrowheads="1"/>
          </p:cNvSpPr>
          <p:nvPr/>
        </p:nvSpPr>
        <p:spPr bwMode="auto">
          <a:xfrm>
            <a:off x="3733800" y="1143000"/>
            <a:ext cx="5410200" cy="1015663"/>
          </a:xfrm>
          <a:prstGeom prst="rect">
            <a:avLst/>
          </a:prstGeom>
          <a:noFill/>
          <a:ln w="9525">
            <a:noFill/>
            <a:miter lim="800000"/>
            <a:headEnd/>
            <a:tailEnd/>
          </a:ln>
        </p:spPr>
        <p:txBody>
          <a:bodyPr>
            <a:spAutoFit/>
          </a:bodyPr>
          <a:lstStyle/>
          <a:p>
            <a:pPr>
              <a:spcBef>
                <a:spcPct val="50000"/>
              </a:spcBef>
            </a:pPr>
            <a:r>
              <a:rPr lang="en-US" sz="2000" b="1" smtClean="0">
                <a:solidFill>
                  <a:srgbClr val="0000FF"/>
                </a:solidFill>
                <a:latin typeface="Times New Roman" pitchFamily="18" charset="0"/>
              </a:rPr>
              <a:t>Hãy </a:t>
            </a:r>
            <a:r>
              <a:rPr lang="en-US" sz="2000" b="1">
                <a:solidFill>
                  <a:srgbClr val="0000FF"/>
                </a:solidFill>
                <a:latin typeface="Times New Roman" pitchFamily="18" charset="0"/>
              </a:rPr>
              <a:t>cho biết câu nào nói giảm nói tránh? Tác dụng của nó? Nói giảm nói tránh được thực hiện bằng cách nào?</a:t>
            </a:r>
          </a:p>
        </p:txBody>
      </p:sp>
      <p:sp>
        <p:nvSpPr>
          <p:cNvPr id="21518" name="Rectangle 32"/>
          <p:cNvSpPr>
            <a:spLocks noChangeArrowheads="1"/>
          </p:cNvSpPr>
          <p:nvPr/>
        </p:nvSpPr>
        <p:spPr bwMode="auto">
          <a:xfrm>
            <a:off x="-342900" y="4910138"/>
            <a:ext cx="3810000" cy="641350"/>
          </a:xfrm>
          <a:prstGeom prst="rect">
            <a:avLst/>
          </a:prstGeom>
          <a:noFill/>
          <a:ln w="9525">
            <a:noFill/>
            <a:miter lim="800000"/>
            <a:headEnd/>
            <a:tailEnd/>
          </a:ln>
        </p:spPr>
        <p:txBody>
          <a:bodyPr>
            <a:spAutoFit/>
          </a:bodyPr>
          <a:lstStyle/>
          <a:p>
            <a:pPr lvl="1"/>
            <a:r>
              <a:rPr lang="en-US" i="1">
                <a:latin typeface="Times New Roman" pitchFamily="18" charset="0"/>
                <a:cs typeface="Times New Roman" pitchFamily="18" charset="0"/>
                <a:sym typeface="Wingdings" pitchFamily="2" charset="2"/>
              </a:rPr>
              <a:t>- Dùng cách nói phủ định từ ngữ </a:t>
            </a:r>
          </a:p>
          <a:p>
            <a:pPr lvl="1"/>
            <a:r>
              <a:rPr lang="en-US" i="1">
                <a:latin typeface="Times New Roman" pitchFamily="18" charset="0"/>
                <a:cs typeface="Times New Roman" pitchFamily="18" charset="0"/>
                <a:sym typeface="Wingdings" pitchFamily="2" charset="2"/>
              </a:rPr>
              <a:t>trái nghĩa</a:t>
            </a:r>
          </a:p>
        </p:txBody>
      </p:sp>
      <p:sp>
        <p:nvSpPr>
          <p:cNvPr id="35" name="Cloud 34"/>
          <p:cNvSpPr/>
          <p:nvPr/>
        </p:nvSpPr>
        <p:spPr>
          <a:xfrm>
            <a:off x="3810000" y="2438400"/>
            <a:ext cx="5334000" cy="3200400"/>
          </a:xfrm>
          <a:prstGeom prst="cloud">
            <a:avLst/>
          </a:prstGeom>
        </p:spPr>
        <p:style>
          <a:lnRef idx="3">
            <a:schemeClr val="lt1"/>
          </a:lnRef>
          <a:fillRef idx="1">
            <a:schemeClr val="accent3"/>
          </a:fillRef>
          <a:effectRef idx="1">
            <a:schemeClr val="accent3"/>
          </a:effectRef>
          <a:fontRef idx="minor">
            <a:schemeClr val="lt1"/>
          </a:fontRef>
        </p:style>
        <p:txBody>
          <a:bodyPr anchor="ctr"/>
          <a:lstStyle/>
          <a:p>
            <a:pPr fontAlgn="auto">
              <a:spcBef>
                <a:spcPts val="0"/>
              </a:spcBef>
              <a:spcAft>
                <a:spcPts val="0"/>
              </a:spcAft>
              <a:defRPr/>
            </a:pPr>
            <a:r>
              <a:rPr lang="en-US" sz="2000" b="1">
                <a:solidFill>
                  <a:srgbClr val="FF0000"/>
                </a:solidFill>
                <a:latin typeface="Times New Roman" pitchFamily="18" charset="0"/>
                <a:cs typeface="Times New Roman" pitchFamily="18" charset="0"/>
              </a:rPr>
              <a:t>a.  </a:t>
            </a:r>
            <a:r>
              <a:rPr lang="vi-VN" sz="2000" b="1">
                <a:solidFill>
                  <a:srgbClr val="FF0000"/>
                </a:solidFill>
                <a:latin typeface="Times New Roman" pitchFamily="18" charset="0"/>
                <a:cs typeface="Times New Roman" pitchFamily="18" charset="0"/>
              </a:rPr>
              <a:t> </a:t>
            </a:r>
            <a:r>
              <a:rPr lang="en-US" sz="2000" b="1" dirty="0" err="1">
                <a:solidFill>
                  <a:srgbClr val="FF0000"/>
                </a:solidFill>
                <a:latin typeface="Times New Roman" pitchFamily="18" charset="0"/>
                <a:cs typeface="Times New Roman" pitchFamily="18" charset="0"/>
              </a:rPr>
              <a:t>Anh</a:t>
            </a:r>
            <a:r>
              <a:rPr lang="en-US" sz="2000" b="1" dirty="0">
                <a:solidFill>
                  <a:srgbClr val="FF0000"/>
                </a:solidFill>
                <a:latin typeface="Times New Roman" pitchFamily="18" charset="0"/>
                <a:cs typeface="Times New Roman" pitchFamily="18" charset="0"/>
              </a:rPr>
              <a:t> </a:t>
            </a:r>
            <a:r>
              <a:rPr lang="en-US" sz="2000" b="1" dirty="0" err="1">
                <a:solidFill>
                  <a:srgbClr val="FF0000"/>
                </a:solidFill>
                <a:latin typeface="Times New Roman" pitchFamily="18" charset="0"/>
                <a:cs typeface="Times New Roman" pitchFamily="18" charset="0"/>
              </a:rPr>
              <a:t>còn</a:t>
            </a:r>
            <a:r>
              <a:rPr lang="en-US" sz="2000" b="1" dirty="0">
                <a:solidFill>
                  <a:srgbClr val="FF0000"/>
                </a:solidFill>
                <a:latin typeface="Times New Roman" pitchFamily="18" charset="0"/>
                <a:cs typeface="Times New Roman" pitchFamily="18" charset="0"/>
              </a:rPr>
              <a:t> </a:t>
            </a:r>
            <a:r>
              <a:rPr lang="en-US" sz="2000" b="1" dirty="0" err="1">
                <a:solidFill>
                  <a:srgbClr val="FF0000"/>
                </a:solidFill>
                <a:latin typeface="Times New Roman" pitchFamily="18" charset="0"/>
                <a:cs typeface="Times New Roman" pitchFamily="18" charset="0"/>
              </a:rPr>
              <a:t>kém</a:t>
            </a:r>
            <a:r>
              <a:rPr lang="en-US" sz="2000" b="1" dirty="0">
                <a:solidFill>
                  <a:srgbClr val="FF0000"/>
                </a:solidFill>
                <a:latin typeface="Times New Roman" pitchFamily="18" charset="0"/>
                <a:cs typeface="Times New Roman" pitchFamily="18" charset="0"/>
              </a:rPr>
              <a:t> </a:t>
            </a:r>
            <a:r>
              <a:rPr lang="en-US" sz="2000" b="1" dirty="0" err="1">
                <a:solidFill>
                  <a:srgbClr val="FF0000"/>
                </a:solidFill>
                <a:latin typeface="Times New Roman" pitchFamily="18" charset="0"/>
                <a:cs typeface="Times New Roman" pitchFamily="18" charset="0"/>
              </a:rPr>
              <a:t>lắm</a:t>
            </a:r>
            <a:r>
              <a:rPr lang="en-US" sz="2000" b="1" dirty="0">
                <a:solidFill>
                  <a:srgbClr val="FF0000"/>
                </a:solidFill>
                <a:latin typeface="Times New Roman" pitchFamily="18" charset="0"/>
                <a:cs typeface="Times New Roman" pitchFamily="18" charset="0"/>
              </a:rPr>
              <a:t>.</a:t>
            </a:r>
            <a:endParaRPr lang="vi-VN" sz="2000" b="1" dirty="0">
              <a:solidFill>
                <a:srgbClr val="FF0000"/>
              </a:solidFill>
              <a:latin typeface="Times New Roman" pitchFamily="18" charset="0"/>
              <a:cs typeface="Times New Roman" pitchFamily="18" charset="0"/>
            </a:endParaRPr>
          </a:p>
          <a:p>
            <a:pPr fontAlgn="auto">
              <a:spcBef>
                <a:spcPts val="0"/>
              </a:spcBef>
              <a:spcAft>
                <a:spcPts val="0"/>
              </a:spcAft>
              <a:defRPr/>
            </a:pPr>
            <a:endParaRPr lang="en-US" sz="2000" b="1" dirty="0">
              <a:solidFill>
                <a:srgbClr val="FF0000"/>
              </a:solidFill>
              <a:latin typeface="Times New Roman" pitchFamily="18" charset="0"/>
              <a:cs typeface="Times New Roman" pitchFamily="18" charset="0"/>
            </a:endParaRPr>
          </a:p>
          <a:p>
            <a:pPr fontAlgn="auto">
              <a:spcBef>
                <a:spcPts val="0"/>
              </a:spcBef>
              <a:spcAft>
                <a:spcPts val="0"/>
              </a:spcAft>
              <a:defRPr/>
            </a:pPr>
            <a:r>
              <a:rPr lang="en-US" sz="2000" b="1" dirty="0">
                <a:solidFill>
                  <a:srgbClr val="FF0000"/>
                </a:solidFill>
                <a:latin typeface="Times New Roman" pitchFamily="18" charset="0"/>
                <a:cs typeface="Times New Roman" pitchFamily="18" charset="0"/>
              </a:rPr>
              <a:t>b</a:t>
            </a:r>
            <a:r>
              <a:rPr lang="en-US" sz="2000" b="1">
                <a:solidFill>
                  <a:srgbClr val="FF0000"/>
                </a:solidFill>
                <a:latin typeface="Times New Roman" pitchFamily="18" charset="0"/>
                <a:cs typeface="Times New Roman" pitchFamily="18" charset="0"/>
              </a:rPr>
              <a:t>.</a:t>
            </a:r>
            <a:r>
              <a:rPr lang="vi-VN" sz="2000" b="1">
                <a:solidFill>
                  <a:srgbClr val="FF0000"/>
                </a:solidFill>
                <a:latin typeface="Times New Roman" pitchFamily="18" charset="0"/>
                <a:cs typeface="Times New Roman" pitchFamily="18" charset="0"/>
              </a:rPr>
              <a:t> </a:t>
            </a:r>
            <a:r>
              <a:rPr lang="en-US" sz="2000" b="1">
                <a:solidFill>
                  <a:srgbClr val="FF0000"/>
                </a:solidFill>
                <a:latin typeface="Times New Roman" pitchFamily="18" charset="0"/>
                <a:cs typeface="Times New Roman" pitchFamily="18" charset="0"/>
              </a:rPr>
              <a:t>  Anh </a:t>
            </a:r>
            <a:r>
              <a:rPr lang="en-US" sz="2000" b="1" dirty="0" err="1">
                <a:solidFill>
                  <a:srgbClr val="FF0000"/>
                </a:solidFill>
                <a:latin typeface="Times New Roman" pitchFamily="18" charset="0"/>
                <a:cs typeface="Times New Roman" pitchFamily="18" charset="0"/>
              </a:rPr>
              <a:t>cần</a:t>
            </a:r>
            <a:r>
              <a:rPr lang="en-US" sz="2000" b="1" dirty="0">
                <a:solidFill>
                  <a:srgbClr val="FF0000"/>
                </a:solidFill>
                <a:latin typeface="Times New Roman" pitchFamily="18" charset="0"/>
                <a:cs typeface="Times New Roman" pitchFamily="18" charset="0"/>
              </a:rPr>
              <a:t> </a:t>
            </a:r>
            <a:r>
              <a:rPr lang="en-US" sz="2000" b="1" err="1">
                <a:solidFill>
                  <a:srgbClr val="FF0000"/>
                </a:solidFill>
                <a:latin typeface="Times New Roman" pitchFamily="18" charset="0"/>
                <a:cs typeface="Times New Roman" pitchFamily="18" charset="0"/>
              </a:rPr>
              <a:t>cố</a:t>
            </a:r>
            <a:r>
              <a:rPr lang="en-US" sz="2000" b="1">
                <a:solidFill>
                  <a:srgbClr val="FF0000"/>
                </a:solidFill>
                <a:latin typeface="Times New Roman" pitchFamily="18" charset="0"/>
                <a:cs typeface="Times New Roman" pitchFamily="18" charset="0"/>
              </a:rPr>
              <a:t> gắng hơn nữa</a:t>
            </a:r>
            <a:r>
              <a:rPr lang="en-US" sz="2000" b="1" dirty="0">
                <a:solidFill>
                  <a:srgbClr val="FF0000"/>
                </a:solidFill>
                <a:latin typeface="Times New Roman" pitchFamily="18" charset="0"/>
                <a:cs typeface="Times New Roman" pitchFamily="18" charset="0"/>
              </a:rPr>
              <a:t>.</a:t>
            </a:r>
          </a:p>
          <a:p>
            <a:pPr fontAlgn="auto">
              <a:spcBef>
                <a:spcPts val="0"/>
              </a:spcBef>
              <a:spcAft>
                <a:spcPts val="0"/>
              </a:spcAft>
              <a:defRPr/>
            </a:pPr>
            <a:endParaRPr lang="en-US" sz="2400" b="1" dirty="0">
              <a:solidFill>
                <a:schemeClr val="bg1"/>
              </a:solidFill>
              <a:latin typeface="Times New Roman" pitchFamily="18" charset="0"/>
              <a:cs typeface="Times New Roman" pitchFamily="18" charset="0"/>
            </a:endParaRPr>
          </a:p>
        </p:txBody>
      </p:sp>
      <p:sp>
        <p:nvSpPr>
          <p:cNvPr id="21" name="Oval 20"/>
          <p:cNvSpPr/>
          <p:nvPr/>
        </p:nvSpPr>
        <p:spPr>
          <a:xfrm>
            <a:off x="4343400" y="3886200"/>
            <a:ext cx="592138" cy="53340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7" name="Curved Right Arrow 36"/>
          <p:cNvSpPr>
            <a:spLocks noChangeArrowheads="1"/>
          </p:cNvSpPr>
          <p:nvPr/>
        </p:nvSpPr>
        <p:spPr bwMode="auto">
          <a:xfrm>
            <a:off x="3276600" y="4114800"/>
            <a:ext cx="1295400" cy="1057275"/>
          </a:xfrm>
          <a:prstGeom prst="curvedRightArrow">
            <a:avLst>
              <a:gd name="adj1" fmla="val 25074"/>
              <a:gd name="adj2" fmla="val 50000"/>
              <a:gd name="adj3" fmla="val 26178"/>
            </a:avLst>
          </a:prstGeom>
          <a:gradFill rotWithShape="1">
            <a:gsLst>
              <a:gs pos="0">
                <a:srgbClr val="FFBE86"/>
              </a:gs>
              <a:gs pos="35001">
                <a:srgbClr val="FFD0AA"/>
              </a:gs>
              <a:gs pos="100000">
                <a:srgbClr val="FFEBDB"/>
              </a:gs>
            </a:gsLst>
            <a:lin ang="16200000" scaled="1"/>
          </a:gradFill>
          <a:ln w="9525" algn="ctr">
            <a:solidFill>
              <a:srgbClr val="F69240"/>
            </a:solidFill>
            <a:miter lim="800000"/>
            <a:headEnd/>
            <a:tailEnd/>
          </a:ln>
          <a:effectLst>
            <a:outerShdw dist="20000" dir="5400000" rotWithShape="0">
              <a:srgbClr val="000000">
                <a:alpha val="37999"/>
              </a:srgbClr>
            </a:outerShdw>
          </a:effectLst>
        </p:spPr>
        <p:txBody>
          <a:bodyPr anchor="ctr"/>
          <a:lstStyle/>
          <a:p>
            <a:pPr algn="ctr">
              <a:defRPr/>
            </a:pPr>
            <a:endParaRPr lang="en-US" sz="1600">
              <a:latin typeface="Calibri" pitchFamily="34" charset="0"/>
              <a:cs typeface="+mn-cs"/>
            </a:endParaRPr>
          </a:p>
        </p:txBody>
      </p:sp>
      <p:sp>
        <p:nvSpPr>
          <p:cNvPr id="38" name="TextBox 37"/>
          <p:cNvSpPr txBox="1"/>
          <p:nvPr/>
        </p:nvSpPr>
        <p:spPr>
          <a:xfrm>
            <a:off x="5105400" y="4648200"/>
            <a:ext cx="1524000" cy="466725"/>
          </a:xfrm>
          <a:prstGeom prst="rect">
            <a:avLst/>
          </a:prstGeom>
        </p:spPr>
        <p:style>
          <a:lnRef idx="1">
            <a:schemeClr val="accent6"/>
          </a:lnRef>
          <a:fillRef idx="2">
            <a:schemeClr val="accent6"/>
          </a:fillRef>
          <a:effectRef idx="1">
            <a:schemeClr val="accent6"/>
          </a:effectRef>
          <a:fontRef idx="minor">
            <a:schemeClr val="dk1"/>
          </a:fontRef>
        </p:style>
        <p:txBody>
          <a:bodyPr>
            <a:spAutoFit/>
          </a:bodyPr>
          <a:lstStyle/>
          <a:p>
            <a:pPr fontAlgn="auto">
              <a:spcBef>
                <a:spcPts val="0"/>
              </a:spcBef>
              <a:spcAft>
                <a:spcPts val="0"/>
              </a:spcAft>
              <a:defRPr/>
            </a:pPr>
            <a:r>
              <a:rPr lang="vi-VN" sz="2400" b="1" i="1" dirty="0">
                <a:solidFill>
                  <a:srgbClr val="0000FF"/>
                </a:solidFill>
              </a:rPr>
              <a:t>Nói vòng</a:t>
            </a:r>
            <a:endParaRPr lang="en-US" sz="2400" b="1" i="1" dirty="0">
              <a:solidFill>
                <a:srgbClr val="0000FF"/>
              </a:solidFill>
            </a:endParaRPr>
          </a:p>
        </p:txBody>
      </p:sp>
      <p:sp>
        <p:nvSpPr>
          <p:cNvPr id="42014" name="Text Box 30"/>
          <p:cNvSpPr txBox="1">
            <a:spLocks noChangeArrowheads="1"/>
          </p:cNvSpPr>
          <p:nvPr/>
        </p:nvSpPr>
        <p:spPr bwMode="auto">
          <a:xfrm>
            <a:off x="104775" y="5535613"/>
            <a:ext cx="1828800" cy="366712"/>
          </a:xfrm>
          <a:prstGeom prst="rect">
            <a:avLst/>
          </a:prstGeom>
          <a:noFill/>
          <a:ln w="9525">
            <a:noFill/>
            <a:miter lim="800000"/>
            <a:headEnd/>
            <a:tailEnd/>
          </a:ln>
        </p:spPr>
        <p:txBody>
          <a:bodyPr>
            <a:spAutoFit/>
          </a:bodyPr>
          <a:lstStyle/>
          <a:p>
            <a:pPr>
              <a:spcBef>
                <a:spcPct val="50000"/>
              </a:spcBef>
            </a:pPr>
            <a:r>
              <a:rPr lang="en-US">
                <a:latin typeface="Times New Roman" pitchFamily="18" charset="0"/>
              </a:rPr>
              <a:t>- Nói vòng</a:t>
            </a:r>
          </a:p>
        </p:txBody>
      </p:sp>
      <p:sp>
        <p:nvSpPr>
          <p:cNvPr id="16404" name="Text Box 23"/>
          <p:cNvSpPr txBox="1">
            <a:spLocks noChangeArrowheads="1"/>
          </p:cNvSpPr>
          <p:nvPr/>
        </p:nvSpPr>
        <p:spPr bwMode="auto">
          <a:xfrm>
            <a:off x="12700" y="1792288"/>
            <a:ext cx="1905000" cy="396875"/>
          </a:xfrm>
          <a:prstGeom prst="rect">
            <a:avLst/>
          </a:prstGeom>
          <a:noFill/>
          <a:ln w="9525">
            <a:noFill/>
            <a:miter lim="800000"/>
            <a:headEnd/>
            <a:tailEnd/>
          </a:ln>
        </p:spPr>
        <p:txBody>
          <a:bodyPr>
            <a:spAutoFit/>
          </a:bodyPr>
          <a:lstStyle/>
          <a:p>
            <a:pPr>
              <a:spcBef>
                <a:spcPct val="50000"/>
              </a:spcBef>
            </a:pPr>
            <a:r>
              <a:rPr lang="en-US" sz="2000" b="1">
                <a:latin typeface="Times New Roman" pitchFamily="18" charset="0"/>
              </a:rPr>
              <a:t>2. </a:t>
            </a:r>
            <a:r>
              <a:rPr lang="en-US" sz="2000" b="1">
                <a:latin typeface=".VnTime" pitchFamily="34" charset="0"/>
              </a:rPr>
              <a:t>NhËn</a:t>
            </a:r>
            <a:r>
              <a:rPr lang="en-US" sz="2000" b="1">
                <a:latin typeface="Times New Roman" pitchFamily="18" charset="0"/>
              </a:rPr>
              <a:t> xét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35"/>
                                        </p:tgtEl>
                                        <p:attrNameLst>
                                          <p:attrName>style.visibility</p:attrName>
                                        </p:attrNameLst>
                                      </p:cBhvr>
                                      <p:to>
                                        <p:strVal val="visible"/>
                                      </p:to>
                                    </p:set>
                                    <p:anim calcmode="lin" valueType="num">
                                      <p:cBhvr>
                                        <p:cTn id="7" dur="1000" fill="hold"/>
                                        <p:tgtEl>
                                          <p:spTgt spid="35"/>
                                        </p:tgtEl>
                                        <p:attrNameLst>
                                          <p:attrName>ppt_w</p:attrName>
                                        </p:attrNameLst>
                                      </p:cBhvr>
                                      <p:tavLst>
                                        <p:tav tm="0">
                                          <p:val>
                                            <p:fltVal val="0"/>
                                          </p:val>
                                        </p:tav>
                                        <p:tav tm="100000">
                                          <p:val>
                                            <p:strVal val="#ppt_w"/>
                                          </p:val>
                                        </p:tav>
                                      </p:tavLst>
                                    </p:anim>
                                    <p:anim calcmode="lin" valueType="num">
                                      <p:cBhvr>
                                        <p:cTn id="8" dur="1000" fill="hold"/>
                                        <p:tgtEl>
                                          <p:spTgt spid="35"/>
                                        </p:tgtEl>
                                        <p:attrNameLst>
                                          <p:attrName>ppt_h</p:attrName>
                                        </p:attrNameLst>
                                      </p:cBhvr>
                                      <p:tavLst>
                                        <p:tav tm="0">
                                          <p:val>
                                            <p:fltVal val="0"/>
                                          </p:val>
                                        </p:tav>
                                        <p:tav tm="100000">
                                          <p:val>
                                            <p:strVal val="#ppt_h"/>
                                          </p:val>
                                        </p:tav>
                                      </p:tavLst>
                                    </p:anim>
                                    <p:animEffect transition="in" filter="fade">
                                      <p:cBhvr>
                                        <p:cTn id="9" dur="1000"/>
                                        <p:tgtEl>
                                          <p:spTgt spid="35"/>
                                        </p:tgtEl>
                                      </p:cBhvr>
                                    </p:animEffect>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21"/>
                                        </p:tgtEl>
                                        <p:attrNameLst>
                                          <p:attrName>style.visibility</p:attrName>
                                        </p:attrNameLst>
                                      </p:cBhvr>
                                      <p:to>
                                        <p:strVal val="visible"/>
                                      </p:to>
                                    </p:set>
                                    <p:animEffect transition="in" filter="circle(in)">
                                      <p:cBhvr>
                                        <p:cTn id="14" dur="2000"/>
                                        <p:tgtEl>
                                          <p:spTgt spid="21"/>
                                        </p:tgtEl>
                                      </p:cBhvr>
                                    </p:animEffect>
                                  </p:childTnLst>
                                  <p:subTnLst>
                                    <p:audio>
                                      <p:cMediaNode>
                                        <p:cTn display="0" masterRel="sameClick">
                                          <p:stCondLst>
                                            <p:cond evt="begin" delay="0">
                                              <p:tn val="12"/>
                                            </p:cond>
                                          </p:stCondLst>
                                          <p:endCondLst>
                                            <p:cond evt="onStopAudio" delay="0">
                                              <p:tgtEl>
                                                <p:sldTgt/>
                                              </p:tgtEl>
                                            </p:cond>
                                          </p:endCondLst>
                                        </p:cTn>
                                        <p:tgtEl>
                                          <p:sndTgt r:embed="rId2" name="chimes.wav"/>
                                        </p:tgtEl>
                                      </p:cMediaNode>
                                    </p:audio>
                                  </p:sub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7"/>
                                        </p:tgtEl>
                                        <p:attrNameLst>
                                          <p:attrName>style.visibility</p:attrName>
                                        </p:attrNameLst>
                                      </p:cBhvr>
                                      <p:to>
                                        <p:strVal val="visible"/>
                                      </p:to>
                                    </p:set>
                                    <p:anim calcmode="lin" valueType="num">
                                      <p:cBhvr additive="base">
                                        <p:cTn id="19" dur="500" fill="hold"/>
                                        <p:tgtEl>
                                          <p:spTgt spid="37"/>
                                        </p:tgtEl>
                                        <p:attrNameLst>
                                          <p:attrName>ppt_x</p:attrName>
                                        </p:attrNameLst>
                                      </p:cBhvr>
                                      <p:tavLst>
                                        <p:tav tm="0">
                                          <p:val>
                                            <p:strVal val="#ppt_x"/>
                                          </p:val>
                                        </p:tav>
                                        <p:tav tm="100000">
                                          <p:val>
                                            <p:strVal val="#ppt_x"/>
                                          </p:val>
                                        </p:tav>
                                      </p:tavLst>
                                    </p:anim>
                                    <p:anim calcmode="lin" valueType="num">
                                      <p:cBhvr additive="base">
                                        <p:cTn id="20" dur="500" fill="hold"/>
                                        <p:tgtEl>
                                          <p:spTgt spid="37"/>
                                        </p:tgtEl>
                                        <p:attrNameLst>
                                          <p:attrName>ppt_y</p:attrName>
                                        </p:attrNameLst>
                                      </p:cBhvr>
                                      <p:tavLst>
                                        <p:tav tm="0">
                                          <p:val>
                                            <p:strVal val="1+#ppt_h/2"/>
                                          </p:val>
                                        </p:tav>
                                        <p:tav tm="100000">
                                          <p:val>
                                            <p:strVal val="#ppt_y"/>
                                          </p:val>
                                        </p:tav>
                                      </p:tavLst>
                                    </p:anim>
                                  </p:childTnLst>
                                </p:cTn>
                              </p:par>
                              <p:par>
                                <p:cTn id="21" presetID="5" presetClass="entr" presetSubtype="10" fill="hold" grpId="0" nodeType="withEffect">
                                  <p:stCondLst>
                                    <p:cond delay="0"/>
                                  </p:stCondLst>
                                  <p:childTnLst>
                                    <p:set>
                                      <p:cBhvr>
                                        <p:cTn id="22" dur="1" fill="hold">
                                          <p:stCondLst>
                                            <p:cond delay="0"/>
                                          </p:stCondLst>
                                        </p:cTn>
                                        <p:tgtEl>
                                          <p:spTgt spid="38"/>
                                        </p:tgtEl>
                                        <p:attrNameLst>
                                          <p:attrName>style.visibility</p:attrName>
                                        </p:attrNameLst>
                                      </p:cBhvr>
                                      <p:to>
                                        <p:strVal val="visible"/>
                                      </p:to>
                                    </p:set>
                                    <p:animEffect transition="in" filter="checkerboard(across)">
                                      <p:cBhvr>
                                        <p:cTn id="23" dur="500"/>
                                        <p:tgtEl>
                                          <p:spTgt spid="38"/>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42014"/>
                                        </p:tgtEl>
                                        <p:attrNameLst>
                                          <p:attrName>style.visibility</p:attrName>
                                        </p:attrNameLst>
                                      </p:cBhvr>
                                      <p:to>
                                        <p:strVal val="visible"/>
                                      </p:to>
                                    </p:set>
                                    <p:anim calcmode="lin" valueType="num">
                                      <p:cBhvr additive="base">
                                        <p:cTn id="28" dur="500" fill="hold"/>
                                        <p:tgtEl>
                                          <p:spTgt spid="42014"/>
                                        </p:tgtEl>
                                        <p:attrNameLst>
                                          <p:attrName>ppt_x</p:attrName>
                                        </p:attrNameLst>
                                      </p:cBhvr>
                                      <p:tavLst>
                                        <p:tav tm="0">
                                          <p:val>
                                            <p:strVal val="#ppt_x"/>
                                          </p:val>
                                        </p:tav>
                                        <p:tav tm="100000">
                                          <p:val>
                                            <p:strVal val="#ppt_x"/>
                                          </p:val>
                                        </p:tav>
                                      </p:tavLst>
                                    </p:anim>
                                    <p:anim calcmode="lin" valueType="num">
                                      <p:cBhvr additive="base">
                                        <p:cTn id="29" dur="500" fill="hold"/>
                                        <p:tgtEl>
                                          <p:spTgt spid="42014"/>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16404"/>
                                        </p:tgtEl>
                                        <p:attrNameLst>
                                          <p:attrName>style.visibility</p:attrName>
                                        </p:attrNameLst>
                                      </p:cBhvr>
                                      <p:to>
                                        <p:strVal val="visible"/>
                                      </p:to>
                                    </p:set>
                                    <p:animEffect transition="in" filter="blinds(horizontal)">
                                      <p:cBhvr>
                                        <p:cTn id="34" dur="500"/>
                                        <p:tgtEl>
                                          <p:spTgt spid="164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21" grpId="0" animBg="1"/>
      <p:bldP spid="37" grpId="0" animBg="1"/>
      <p:bldP spid="38" grpId="0" animBg="1"/>
      <p:bldP spid="42014" grpId="0"/>
      <p:bldP spid="1640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1730</TotalTime>
  <Words>3014</Words>
  <Application>Microsoft Office PowerPoint</Application>
  <PresentationFormat>On-screen Show (4:3)</PresentationFormat>
  <Paragraphs>349</Paragraphs>
  <Slides>19</Slides>
  <Notes>0</Notes>
  <HiddenSlides>0</HiddenSlides>
  <MMClips>1</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Cñng cè </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LanHuong</dc:creator>
  <cp:lastModifiedBy>Windows User</cp:lastModifiedBy>
  <cp:revision>451</cp:revision>
  <dcterms:created xsi:type="dcterms:W3CDTF">2015-11-01T07:53:00Z</dcterms:created>
  <dcterms:modified xsi:type="dcterms:W3CDTF">2021-11-25T13:35:45Z</dcterms:modified>
</cp:coreProperties>
</file>